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24"/>
  </p:notesMasterIdLst>
  <p:sldIdLst>
    <p:sldId id="256" r:id="rId2"/>
    <p:sldId id="286" r:id="rId3"/>
    <p:sldId id="280" r:id="rId4"/>
    <p:sldId id="263" r:id="rId5"/>
    <p:sldId id="265" r:id="rId6"/>
    <p:sldId id="267" r:id="rId7"/>
    <p:sldId id="266" r:id="rId8"/>
    <p:sldId id="272" r:id="rId9"/>
    <p:sldId id="269" r:id="rId10"/>
    <p:sldId id="273" r:id="rId11"/>
    <p:sldId id="274" r:id="rId12"/>
    <p:sldId id="275" r:id="rId13"/>
    <p:sldId id="276" r:id="rId14"/>
    <p:sldId id="277" r:id="rId15"/>
    <p:sldId id="278" r:id="rId16"/>
    <p:sldId id="279" r:id="rId17"/>
    <p:sldId id="281" r:id="rId18"/>
    <p:sldId id="282" r:id="rId19"/>
    <p:sldId id="284" r:id="rId20"/>
    <p:sldId id="283" r:id="rId21"/>
    <p:sldId id="271" r:id="rId22"/>
    <p:sldId id="287"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0" d="100"/>
          <a:sy n="50" d="100"/>
        </p:scale>
        <p:origin x="54" y="1464"/>
      </p:cViewPr>
      <p:guideLst/>
    </p:cSldViewPr>
  </p:slideViewPr>
  <p:notesTextViewPr>
    <p:cViewPr>
      <p:scale>
        <a:sx n="3" d="2"/>
        <a:sy n="3" d="2"/>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viewProps" Target="viewProps.xml" />
  <Relationship Id="rId3" Type="http://schemas.openxmlformats.org/officeDocument/2006/relationships/slide" Target="slides/slide2.xml" />
  <Relationship Id="rId21" Type="http://schemas.openxmlformats.org/officeDocument/2006/relationships/slide" Target="slides/slide20.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presProps" Target="presProps.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notesMaster" Target="notesMasters/notesMaster1.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tableStyles" Target="tableStyles.xml" />
  <Relationship Id="rId10" Type="http://schemas.openxmlformats.org/officeDocument/2006/relationships/slide" Target="slides/slide9.xml" />
  <Relationship Id="rId19" Type="http://schemas.openxmlformats.org/officeDocument/2006/relationships/slide" Target="slides/slide18.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theme" Target="theme/theme1.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294" y="1"/>
            <a:ext cx="2945862" cy="497333"/>
          </a:xfrm>
          <a:prstGeom prst="rect">
            <a:avLst/>
          </a:prstGeom>
        </p:spPr>
        <p:txBody>
          <a:bodyPr vert="horz" lIns="88221" tIns="44111" rIns="88221" bIns="44111" rtlCol="0"/>
          <a:lstStyle>
            <a:lvl1pPr algn="r">
              <a:defRPr sz="1200"/>
            </a:lvl1pPr>
          </a:lstStyle>
          <a:p>
            <a:fld id="{8EA4FB5C-396C-4258-A16B-E62EC3087284}" type="datetimeFigureOut">
              <a:rPr kumimoji="1" lang="ja-JP" altLang="en-US" smtClean="0"/>
              <a:t>2021/2/4</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88221" tIns="44111" rIns="88221" bIns="44111" rtlCol="0" anchor="ctr"/>
          <a:lstStyle/>
          <a:p>
            <a:endParaRPr lang="ja-JP" altLang="en-US"/>
          </a:p>
        </p:txBody>
      </p:sp>
      <p:sp>
        <p:nvSpPr>
          <p:cNvPr id="5" name="ノート プレースホルダー 4"/>
          <p:cNvSpPr>
            <a:spLocks noGrp="1"/>
          </p:cNvSpPr>
          <p:nvPr>
            <p:ph type="body" sz="quarter" idx="3"/>
          </p:nvPr>
        </p:nvSpPr>
        <p:spPr>
          <a:xfrm>
            <a:off x="679464" y="4777782"/>
            <a:ext cx="5438748" cy="3907834"/>
          </a:xfrm>
          <a:prstGeom prst="rect">
            <a:avLst/>
          </a:prstGeom>
        </p:spPr>
        <p:txBody>
          <a:bodyPr vert="horz" lIns="88221" tIns="44111" rIns="88221" bIns="441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305"/>
            <a:ext cx="2945862" cy="497333"/>
          </a:xfrm>
          <a:prstGeom prst="rect">
            <a:avLst/>
          </a:prstGeom>
        </p:spPr>
        <p:txBody>
          <a:bodyPr vert="horz" lIns="88221" tIns="44111" rIns="88221" bIns="441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294" y="9429305"/>
            <a:ext cx="2945862" cy="497333"/>
          </a:xfrm>
          <a:prstGeom prst="rect">
            <a:avLst/>
          </a:prstGeom>
        </p:spPr>
        <p:txBody>
          <a:bodyPr vert="horz" lIns="88221" tIns="44111" rIns="88221" bIns="44111" rtlCol="0" anchor="b"/>
          <a:lstStyle>
            <a:lvl1pPr algn="r">
              <a:defRPr sz="1200"/>
            </a:lvl1pPr>
          </a:lstStyle>
          <a:p>
            <a:fld id="{3ED28BE1-3FAB-4B4A-9EBF-A90D51760D9F}" type="slidenum">
              <a:rPr kumimoji="1" lang="ja-JP" altLang="en-US" smtClean="0"/>
              <a:t>‹#›</a:t>
            </a:fld>
            <a:endParaRPr kumimoji="1" lang="ja-JP" altLang="en-US"/>
          </a:p>
        </p:txBody>
      </p:sp>
    </p:spTree>
    <p:extLst>
      <p:ext uri="{BB962C8B-B14F-4D97-AF65-F5344CB8AC3E}">
        <p14:creationId xmlns:p14="http://schemas.microsoft.com/office/powerpoint/2010/main" val="39554371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1</a:t>
            </a:fld>
            <a:endParaRPr kumimoji="1" lang="ja-JP" altLang="en-US"/>
          </a:p>
        </p:txBody>
      </p:sp>
    </p:spTree>
    <p:extLst>
      <p:ext uri="{BB962C8B-B14F-4D97-AF65-F5344CB8AC3E}">
        <p14:creationId xmlns:p14="http://schemas.microsoft.com/office/powerpoint/2010/main" val="328756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11</a:t>
            </a:fld>
            <a:endParaRPr kumimoji="1" lang="ja-JP" altLang="en-US"/>
          </a:p>
        </p:txBody>
      </p:sp>
    </p:spTree>
    <p:extLst>
      <p:ext uri="{BB962C8B-B14F-4D97-AF65-F5344CB8AC3E}">
        <p14:creationId xmlns:p14="http://schemas.microsoft.com/office/powerpoint/2010/main" val="1931951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12</a:t>
            </a:fld>
            <a:endParaRPr kumimoji="1" lang="ja-JP" altLang="en-US"/>
          </a:p>
        </p:txBody>
      </p:sp>
    </p:spTree>
    <p:extLst>
      <p:ext uri="{BB962C8B-B14F-4D97-AF65-F5344CB8AC3E}">
        <p14:creationId xmlns:p14="http://schemas.microsoft.com/office/powerpoint/2010/main" val="2259519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13</a:t>
            </a:fld>
            <a:endParaRPr kumimoji="1" lang="ja-JP" altLang="en-US"/>
          </a:p>
        </p:txBody>
      </p:sp>
    </p:spTree>
    <p:extLst>
      <p:ext uri="{BB962C8B-B14F-4D97-AF65-F5344CB8AC3E}">
        <p14:creationId xmlns:p14="http://schemas.microsoft.com/office/powerpoint/2010/main" val="207392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14</a:t>
            </a:fld>
            <a:endParaRPr kumimoji="1" lang="ja-JP" altLang="en-US"/>
          </a:p>
        </p:txBody>
      </p:sp>
    </p:spTree>
    <p:extLst>
      <p:ext uri="{BB962C8B-B14F-4D97-AF65-F5344CB8AC3E}">
        <p14:creationId xmlns:p14="http://schemas.microsoft.com/office/powerpoint/2010/main" val="1960265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15</a:t>
            </a:fld>
            <a:endParaRPr kumimoji="1" lang="ja-JP" altLang="en-US"/>
          </a:p>
        </p:txBody>
      </p:sp>
    </p:spTree>
    <p:extLst>
      <p:ext uri="{BB962C8B-B14F-4D97-AF65-F5344CB8AC3E}">
        <p14:creationId xmlns:p14="http://schemas.microsoft.com/office/powerpoint/2010/main" val="29472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16</a:t>
            </a:fld>
            <a:endParaRPr kumimoji="1" lang="ja-JP" altLang="en-US"/>
          </a:p>
        </p:txBody>
      </p:sp>
    </p:spTree>
    <p:extLst>
      <p:ext uri="{BB962C8B-B14F-4D97-AF65-F5344CB8AC3E}">
        <p14:creationId xmlns:p14="http://schemas.microsoft.com/office/powerpoint/2010/main" val="1069914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17</a:t>
            </a:fld>
            <a:endParaRPr kumimoji="1" lang="ja-JP" altLang="en-US"/>
          </a:p>
        </p:txBody>
      </p:sp>
    </p:spTree>
    <p:extLst>
      <p:ext uri="{BB962C8B-B14F-4D97-AF65-F5344CB8AC3E}">
        <p14:creationId xmlns:p14="http://schemas.microsoft.com/office/powerpoint/2010/main" val="786339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18</a:t>
            </a:fld>
            <a:endParaRPr kumimoji="1" lang="ja-JP" altLang="en-US"/>
          </a:p>
        </p:txBody>
      </p:sp>
    </p:spTree>
    <p:extLst>
      <p:ext uri="{BB962C8B-B14F-4D97-AF65-F5344CB8AC3E}">
        <p14:creationId xmlns:p14="http://schemas.microsoft.com/office/powerpoint/2010/main" val="2994570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19</a:t>
            </a:fld>
            <a:endParaRPr kumimoji="1" lang="ja-JP" altLang="en-US"/>
          </a:p>
        </p:txBody>
      </p:sp>
    </p:spTree>
    <p:extLst>
      <p:ext uri="{BB962C8B-B14F-4D97-AF65-F5344CB8AC3E}">
        <p14:creationId xmlns:p14="http://schemas.microsoft.com/office/powerpoint/2010/main" val="3062462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20</a:t>
            </a:fld>
            <a:endParaRPr kumimoji="1" lang="ja-JP" altLang="en-US"/>
          </a:p>
        </p:txBody>
      </p:sp>
    </p:spTree>
    <p:extLst>
      <p:ext uri="{BB962C8B-B14F-4D97-AF65-F5344CB8AC3E}">
        <p14:creationId xmlns:p14="http://schemas.microsoft.com/office/powerpoint/2010/main" val="112002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3</a:t>
            </a:fld>
            <a:endParaRPr kumimoji="1" lang="ja-JP" altLang="en-US"/>
          </a:p>
        </p:txBody>
      </p:sp>
    </p:spTree>
    <p:extLst>
      <p:ext uri="{BB962C8B-B14F-4D97-AF65-F5344CB8AC3E}">
        <p14:creationId xmlns:p14="http://schemas.microsoft.com/office/powerpoint/2010/main" val="302983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21</a:t>
            </a:fld>
            <a:endParaRPr kumimoji="1" lang="ja-JP" altLang="en-US"/>
          </a:p>
        </p:txBody>
      </p:sp>
    </p:spTree>
    <p:extLst>
      <p:ext uri="{BB962C8B-B14F-4D97-AF65-F5344CB8AC3E}">
        <p14:creationId xmlns:p14="http://schemas.microsoft.com/office/powerpoint/2010/main" val="239353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4</a:t>
            </a:fld>
            <a:endParaRPr kumimoji="1" lang="ja-JP" altLang="en-US"/>
          </a:p>
        </p:txBody>
      </p:sp>
    </p:spTree>
    <p:extLst>
      <p:ext uri="{BB962C8B-B14F-4D97-AF65-F5344CB8AC3E}">
        <p14:creationId xmlns:p14="http://schemas.microsoft.com/office/powerpoint/2010/main" val="53234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5</a:t>
            </a:fld>
            <a:endParaRPr kumimoji="1" lang="ja-JP" altLang="en-US"/>
          </a:p>
        </p:txBody>
      </p:sp>
    </p:spTree>
    <p:extLst>
      <p:ext uri="{BB962C8B-B14F-4D97-AF65-F5344CB8AC3E}">
        <p14:creationId xmlns:p14="http://schemas.microsoft.com/office/powerpoint/2010/main" val="256193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6</a:t>
            </a:fld>
            <a:endParaRPr kumimoji="1" lang="ja-JP" altLang="en-US"/>
          </a:p>
        </p:txBody>
      </p:sp>
    </p:spTree>
    <p:extLst>
      <p:ext uri="{BB962C8B-B14F-4D97-AF65-F5344CB8AC3E}">
        <p14:creationId xmlns:p14="http://schemas.microsoft.com/office/powerpoint/2010/main" val="34685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7</a:t>
            </a:fld>
            <a:endParaRPr kumimoji="1" lang="ja-JP" altLang="en-US"/>
          </a:p>
        </p:txBody>
      </p:sp>
    </p:spTree>
    <p:extLst>
      <p:ext uri="{BB962C8B-B14F-4D97-AF65-F5344CB8AC3E}">
        <p14:creationId xmlns:p14="http://schemas.microsoft.com/office/powerpoint/2010/main" val="181675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8</a:t>
            </a:fld>
            <a:endParaRPr kumimoji="1" lang="ja-JP" altLang="en-US"/>
          </a:p>
        </p:txBody>
      </p:sp>
    </p:spTree>
    <p:extLst>
      <p:ext uri="{BB962C8B-B14F-4D97-AF65-F5344CB8AC3E}">
        <p14:creationId xmlns:p14="http://schemas.microsoft.com/office/powerpoint/2010/main" val="19667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9</a:t>
            </a:fld>
            <a:endParaRPr kumimoji="1" lang="ja-JP" altLang="en-US"/>
          </a:p>
        </p:txBody>
      </p:sp>
    </p:spTree>
    <p:extLst>
      <p:ext uri="{BB962C8B-B14F-4D97-AF65-F5344CB8AC3E}">
        <p14:creationId xmlns:p14="http://schemas.microsoft.com/office/powerpoint/2010/main" val="337300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D28BE1-3FAB-4B4A-9EBF-A90D51760D9F}" type="slidenum">
              <a:rPr kumimoji="1" lang="ja-JP" altLang="en-US" smtClean="0"/>
              <a:t>10</a:t>
            </a:fld>
            <a:endParaRPr kumimoji="1" lang="ja-JP" altLang="en-US"/>
          </a:p>
        </p:txBody>
      </p:sp>
    </p:spTree>
    <p:extLst>
      <p:ext uri="{BB962C8B-B14F-4D97-AF65-F5344CB8AC3E}">
        <p14:creationId xmlns:p14="http://schemas.microsoft.com/office/powerpoint/2010/main" val="1099490344"/>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881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086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361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506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752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493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53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364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452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661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5628973"/>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839759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3" Type="http://schemas.openxmlformats.org/officeDocument/2006/relationships/package" Target="../embeddings/Microsoft_Excel_Worksheet5.xlsx" />
  <Relationship Id="rId2" Type="http://schemas.openxmlformats.org/officeDocument/2006/relationships/notesSlide" Target="../notesSlides/notesSlide9.xml" />
  <Relationship Id="rId1" Type="http://schemas.openxmlformats.org/officeDocument/2006/relationships/slideLayout" Target="../slideLayouts/slideLayout7.xml" />
  <Relationship Id="rId4" Type="http://schemas.openxmlformats.org/officeDocument/2006/relationships/image" Target="../media/image9.emf" />
</Relationships>
</file>

<file path=ppt/slides/_rels/slide11.xml.rels>&#65279;<?xml version="1.0" encoding="utf-8" standalone="yes"?>
<Relationships xmlns="http://schemas.openxmlformats.org/package/2006/relationships">
  <Relationship Id="rId3" Type="http://schemas.openxmlformats.org/officeDocument/2006/relationships/package" Target="../embeddings/Microsoft_Excel_Worksheet6.xlsx" />
  <Relationship Id="rId2" Type="http://schemas.openxmlformats.org/officeDocument/2006/relationships/notesSlide" Target="../notesSlides/notesSlide10.xml" />
  <Relationship Id="rId1" Type="http://schemas.openxmlformats.org/officeDocument/2006/relationships/slideLayout" Target="../slideLayouts/slideLayout6.xml" />
  <Relationship Id="rId4" Type="http://schemas.openxmlformats.org/officeDocument/2006/relationships/image" Target="../media/image10.emf" />
</Relationships>
</file>

<file path=ppt/slides/_rels/slide12.xml.rels>&#65279;<?xml version="1.0" encoding="utf-8" standalone="yes"?>
<Relationships xmlns="http://schemas.openxmlformats.org/package/2006/relationships">
  <Relationship Id="rId3" Type="http://schemas.openxmlformats.org/officeDocument/2006/relationships/package" Target="../embeddings/Microsoft_Excel_Worksheet7.xlsx" />
  <Relationship Id="rId2" Type="http://schemas.openxmlformats.org/officeDocument/2006/relationships/notesSlide" Target="../notesSlides/notesSlide11.xml" />
  <Relationship Id="rId1" Type="http://schemas.openxmlformats.org/officeDocument/2006/relationships/slideLayout" Target="../slideLayouts/slideLayout6.xml" />
  <Relationship Id="rId4" Type="http://schemas.openxmlformats.org/officeDocument/2006/relationships/image" Target="../media/image11.emf" />
</Relationships>
</file>

<file path=ppt/slides/_rels/slide13.xml.rels>&#65279;<?xml version="1.0" encoding="utf-8" standalone="yes"?>
<Relationships xmlns="http://schemas.openxmlformats.org/package/2006/relationships">
  <Relationship Id="rId3" Type="http://schemas.openxmlformats.org/officeDocument/2006/relationships/package" Target="../embeddings/Microsoft_Excel_Worksheet8.xlsx" />
  <Relationship Id="rId2" Type="http://schemas.openxmlformats.org/officeDocument/2006/relationships/notesSlide" Target="../notesSlides/notesSlide12.xml" />
  <Relationship Id="rId1" Type="http://schemas.openxmlformats.org/officeDocument/2006/relationships/slideLayout" Target="../slideLayouts/slideLayout6.xml" />
  <Relationship Id="rId6" Type="http://schemas.openxmlformats.org/officeDocument/2006/relationships/image" Target="../media/image13.emf" />
  <Relationship Id="rId5" Type="http://schemas.openxmlformats.org/officeDocument/2006/relationships/package" Target="../embeddings/Microsoft_Excel_Worksheet9.xlsx" />
  <Relationship Id="rId4" Type="http://schemas.openxmlformats.org/officeDocument/2006/relationships/image" Target="../media/image12.emf"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14.emf" />
  <Relationship Id="rId2" Type="http://schemas.openxmlformats.org/officeDocument/2006/relationships/notesSlide" Target="../notesSlides/notesSlide13.xml" />
  <Relationship Id="rId1" Type="http://schemas.openxmlformats.org/officeDocument/2006/relationships/slideLayout" Target="../slideLayouts/slideLayout6.xml" />
</Relationships>
</file>

<file path=ppt/slides/_rels/slide15.xml.rels>&#65279;<?xml version="1.0" encoding="utf-8" standalone="yes"?>
<Relationships xmlns="http://schemas.openxmlformats.org/package/2006/relationships">
  <Relationship Id="rId3" Type="http://schemas.openxmlformats.org/officeDocument/2006/relationships/package" Target="../embeddings/Microsoft_Excel_Worksheet10.xlsx" />
  <Relationship Id="rId2" Type="http://schemas.openxmlformats.org/officeDocument/2006/relationships/notesSlide" Target="../notesSlides/notesSlide14.xml" />
  <Relationship Id="rId1" Type="http://schemas.openxmlformats.org/officeDocument/2006/relationships/slideLayout" Target="../slideLayouts/slideLayout6.xml" />
  <Relationship Id="rId4" Type="http://schemas.openxmlformats.org/officeDocument/2006/relationships/image" Target="../media/image15.emf" />
</Relationships>
</file>

<file path=ppt/slides/_rels/slide16.xml.rels>&#65279;<?xml version="1.0" encoding="utf-8" standalone="yes"?>
<Relationships xmlns="http://schemas.openxmlformats.org/package/2006/relationships">
  <Relationship Id="rId3" Type="http://schemas.openxmlformats.org/officeDocument/2006/relationships/package" Target="../embeddings/Microsoft_Excel_Worksheet11.xlsx" />
  <Relationship Id="rId2" Type="http://schemas.openxmlformats.org/officeDocument/2006/relationships/notesSlide" Target="../notesSlides/notesSlide15.xml" />
  <Relationship Id="rId1" Type="http://schemas.openxmlformats.org/officeDocument/2006/relationships/slideLayout" Target="../slideLayouts/slideLayout6.xml" />
  <Relationship Id="rId4" Type="http://schemas.openxmlformats.org/officeDocument/2006/relationships/image" Target="../media/image16.emf"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6.xml" />
</Relationships>
</file>

<file path=ppt/slides/_rels/slide18.xml.rels>&#65279;<?xml version="1.0" encoding="utf-8" standalone="yes"?>
<Relationships xmlns="http://schemas.openxmlformats.org/package/2006/relationships">
  <Relationship Id="rId8" Type="http://schemas.openxmlformats.org/officeDocument/2006/relationships/image" Target="../media/image20.emf" />
  <Relationship Id="rId3" Type="http://schemas.openxmlformats.org/officeDocument/2006/relationships/package" Target="../embeddings/Microsoft_Excel_Worksheet12.xlsx" />
  <Relationship Id="rId7" Type="http://schemas.openxmlformats.org/officeDocument/2006/relationships/package" Target="../embeddings/Microsoft_Excel_Worksheet13.xlsx" />
  <Relationship Id="rId2" Type="http://schemas.openxmlformats.org/officeDocument/2006/relationships/notesSlide" Target="../notesSlides/notesSlide17.xml" />
  <Relationship Id="rId1" Type="http://schemas.openxmlformats.org/officeDocument/2006/relationships/slideLayout" Target="../slideLayouts/slideLayout7.xml" />
  <Relationship Id="rId6" Type="http://schemas.openxmlformats.org/officeDocument/2006/relationships/image" Target="../media/image19.emf" />
  <Relationship Id="rId5" Type="http://schemas.openxmlformats.org/officeDocument/2006/relationships/image" Target="../media/image18.emf" />
  <Relationship Id="rId4" Type="http://schemas.openxmlformats.org/officeDocument/2006/relationships/image" Target="../media/image17.emf" />
</Relationships>
</file>

<file path=ppt/slides/_rels/slide19.xml.rels>&#65279;<?xml version="1.0" encoding="utf-8" standalone="yes"?>
<Relationships xmlns="http://schemas.openxmlformats.org/package/2006/relationships">
  <Relationship Id="rId3" Type="http://schemas.openxmlformats.org/officeDocument/2006/relationships/package" Target="../embeddings/Microsoft_Excel_Worksheet14.xlsx" />
  <Relationship Id="rId2" Type="http://schemas.openxmlformats.org/officeDocument/2006/relationships/notesSlide" Target="../notesSlides/notesSlide18.xml" />
  <Relationship Id="rId1" Type="http://schemas.openxmlformats.org/officeDocument/2006/relationships/slideLayout" Target="../slideLayouts/slideLayout6.xml" />
  <Relationship Id="rId5" Type="http://schemas.openxmlformats.org/officeDocument/2006/relationships/image" Target="../media/image22.emf" />
  <Relationship Id="rId4" Type="http://schemas.openxmlformats.org/officeDocument/2006/relationships/image" Target="../media/image21.emf"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6.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2" Type="http://schemas.openxmlformats.org/officeDocument/2006/relationships/image" Target="../media/image23.png" />
  <Relationship Id="rId1" Type="http://schemas.openxmlformats.org/officeDocument/2006/relationships/slideLayout" Target="../slideLayouts/slideLayout7.xml" />
</Relationships>
</file>

<file path=ppt/slides/_rels/slide3.xml.rels>&#65279;<?xml version="1.0" encoding="utf-8" standalone="yes"?>
<Relationships xmlns="http://schemas.openxmlformats.org/package/2006/relationships">
  <Relationship Id="rId3" Type="http://schemas.openxmlformats.org/officeDocument/2006/relationships/package" Target="../embeddings/Microsoft_Excel_Worksheet.xlsx" />
  <Relationship Id="rId2" Type="http://schemas.openxmlformats.org/officeDocument/2006/relationships/notesSlide" Target="../notesSlides/notesSlide2.xml" />
  <Relationship Id="rId1" Type="http://schemas.openxmlformats.org/officeDocument/2006/relationships/slideLayout" Target="../slideLayouts/slideLayout6.xml" />
  <Relationship Id="rId4" Type="http://schemas.openxmlformats.org/officeDocument/2006/relationships/image" Target="../media/image1.emf"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3" Type="http://schemas.openxmlformats.org/officeDocument/2006/relationships/package" Target="../embeddings/Microsoft_Excel_Worksheet1.xlsx" />
  <Relationship Id="rId2" Type="http://schemas.openxmlformats.org/officeDocument/2006/relationships/notesSlide" Target="../notesSlides/notesSlide5.xml" />
  <Relationship Id="rId1" Type="http://schemas.openxmlformats.org/officeDocument/2006/relationships/slideLayout" Target="../slideLayouts/slideLayout2.xml" />
  <Relationship Id="rId6" Type="http://schemas.openxmlformats.org/officeDocument/2006/relationships/image" Target="../media/image3.emf" />
  <Relationship Id="rId5" Type="http://schemas.openxmlformats.org/officeDocument/2006/relationships/package" Target="../embeddings/Microsoft_Excel_Worksheet2.xlsx" />
  <Relationship Id="rId4" Type="http://schemas.openxmlformats.org/officeDocument/2006/relationships/image" Target="../media/image2.emf"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4.emf" />
  <Relationship Id="rId2" Type="http://schemas.openxmlformats.org/officeDocument/2006/relationships/notesSlide" Target="../notesSlides/notesSlide6.xml" />
  <Relationship Id="rId1" Type="http://schemas.openxmlformats.org/officeDocument/2006/relationships/slideLayout" Target="../slideLayouts/slideLayout2.xml" />
  <Relationship Id="rId5" Type="http://schemas.openxmlformats.org/officeDocument/2006/relationships/image" Target="../media/image5.emf" />
  <Relationship Id="rId4" Type="http://schemas.openxmlformats.org/officeDocument/2006/relationships/package" Target="../embeddings/Microsoft_Excel_Worksheet3.xlsx"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6.emf" />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notesSlide" Target="../notesSlides/notesSlide8.xml" />
  <Relationship Id="rId1" Type="http://schemas.openxmlformats.org/officeDocument/2006/relationships/slideLayout" Target="../slideLayouts/slideLayout2.xml" />
  <Relationship Id="rId5" Type="http://schemas.openxmlformats.org/officeDocument/2006/relationships/image" Target="../media/image8.emf" />
  <Relationship Id="rId4" Type="http://schemas.openxmlformats.org/officeDocument/2006/relationships/package" Target="../embeddings/Microsoft_Excel_Worksheet4.xlsx"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8059A-AFD3-47C3-9A61-024016137EF3}"/>
              </a:ext>
            </a:extLst>
          </p:cNvPr>
          <p:cNvSpPr>
            <a:spLocks noGrp="1"/>
          </p:cNvSpPr>
          <p:nvPr>
            <p:ph type="ctrTitle"/>
          </p:nvPr>
        </p:nvSpPr>
        <p:spPr>
          <a:xfrm>
            <a:off x="672905" y="1111347"/>
            <a:ext cx="10846190" cy="1365274"/>
          </a:xfrm>
        </p:spPr>
        <p:txBody>
          <a:bodyPr>
            <a:noAutofit/>
          </a:bodyPr>
          <a:lstStyle/>
          <a:p>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国勢調査のミクロデータから新開発した家族構成変数と、</a:t>
            </a:r>
            <a:b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b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それを利用した世帯構造の分析事例の紹介</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F15A7AA2-D0EB-4356-9191-D535922C4364}"/>
              </a:ext>
            </a:extLst>
          </p:cNvPr>
          <p:cNvSpPr>
            <a:spLocks noGrp="1"/>
          </p:cNvSpPr>
          <p:nvPr>
            <p:ph type="subTitle" idx="1"/>
          </p:nvPr>
        </p:nvSpPr>
        <p:spPr>
          <a:xfrm>
            <a:off x="1524000" y="3602037"/>
            <a:ext cx="9144000" cy="2144615"/>
          </a:xfrm>
        </p:spPr>
        <p:txBody>
          <a:bodyPr>
            <a:normAutofit fontScale="92500" lnSpcReduction="20000"/>
          </a:bodyPr>
          <a:lstStyle/>
          <a:p>
            <a:r>
              <a:rPr lang="ja-JP" altLang="en-US" sz="3000" dirty="0">
                <a:solidFill>
                  <a:schemeClr val="tx1"/>
                </a:solidFill>
                <a:latin typeface="ＭＳ Ｐゴシック" panose="020B0600070205080204" pitchFamily="50" charset="-128"/>
                <a:ea typeface="ＭＳ Ｐゴシック" panose="020B0600070205080204" pitchFamily="50" charset="-128"/>
              </a:rPr>
              <a:t>（公財）統計情報研究開発センター</a:t>
            </a:r>
            <a:endParaRPr lang="en-US" altLang="ja-JP" sz="3000" dirty="0">
              <a:solidFill>
                <a:schemeClr val="tx1"/>
              </a:solidFill>
              <a:latin typeface="ＭＳ Ｐゴシック" panose="020B0600070205080204" pitchFamily="50" charset="-128"/>
              <a:ea typeface="ＭＳ Ｐゴシック" panose="020B0600070205080204" pitchFamily="50" charset="-128"/>
            </a:endParaRPr>
          </a:p>
          <a:p>
            <a:r>
              <a:rPr lang="ja-JP" altLang="en-US" sz="3000" dirty="0">
                <a:solidFill>
                  <a:schemeClr val="tx1"/>
                </a:solidFill>
                <a:latin typeface="ＭＳ Ｐゴシック" panose="020B0600070205080204" pitchFamily="50" charset="-128"/>
                <a:ea typeface="ＭＳ Ｐゴシック" panose="020B0600070205080204" pitchFamily="50" charset="-128"/>
              </a:rPr>
              <a:t>周防節雄</a:t>
            </a:r>
            <a:endParaRPr lang="en-US" altLang="ja-JP" sz="3000" dirty="0">
              <a:solidFill>
                <a:schemeClr val="tx1"/>
              </a:solidFill>
              <a:latin typeface="ＭＳ Ｐゴシック" panose="020B0600070205080204" pitchFamily="50" charset="-128"/>
              <a:ea typeface="ＭＳ Ｐゴシック" panose="020B0600070205080204" pitchFamily="50" charset="-128"/>
            </a:endParaRPr>
          </a:p>
          <a:p>
            <a:endParaRPr lang="ja-JP" altLang="en-US" sz="30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b="0" i="0" dirty="0">
                <a:solidFill>
                  <a:srgbClr val="201F1E"/>
                </a:solidFill>
                <a:effectLst/>
                <a:latin typeface="ＭＳ Ｐゴシック" panose="020B0600070205080204" pitchFamily="50" charset="-128"/>
                <a:ea typeface="ＭＳ Ｐゴシック" panose="020B0600070205080204" pitchFamily="50" charset="-128"/>
              </a:rPr>
              <a:t>独立行政法人統計センター　</a:t>
            </a:r>
            <a:r>
              <a:rPr lang="ja-JP" altLang="en-US" sz="2200" b="0" i="0" dirty="0">
                <a:solidFill>
                  <a:srgbClr val="201F1E"/>
                </a:solidFill>
                <a:effectLst/>
                <a:latin typeface="ＭＳ Ｐゴシック" panose="020B0600070205080204" pitchFamily="50" charset="-128"/>
                <a:ea typeface="ＭＳ Ｐゴシック" panose="020B0600070205080204" pitchFamily="50" charset="-128"/>
              </a:rPr>
              <a:t>（オンライン研究会）</a:t>
            </a:r>
            <a:endParaRPr lang="en-US" altLang="ja-JP" sz="2200" b="0" i="0" dirty="0">
              <a:solidFill>
                <a:srgbClr val="201F1E"/>
              </a:solidFill>
              <a:effectLst/>
              <a:latin typeface="ＭＳ Ｐゴシック" panose="020B0600070205080204" pitchFamily="50" charset="-128"/>
              <a:ea typeface="ＭＳ Ｐゴシック" panose="020B0600070205080204" pitchFamily="50" charset="-128"/>
            </a:endParaRPr>
          </a:p>
          <a:p>
            <a:r>
              <a:rPr lang="en-US" altLang="ja-JP" b="0" i="0" dirty="0">
                <a:solidFill>
                  <a:srgbClr val="201F1E"/>
                </a:solidFill>
                <a:effectLst/>
                <a:latin typeface="ＭＳ Ｐゴシック" panose="020B0600070205080204" pitchFamily="50" charset="-128"/>
                <a:ea typeface="ＭＳ Ｐゴシック" panose="020B0600070205080204" pitchFamily="50" charset="-128"/>
              </a:rPr>
              <a:t>2020</a:t>
            </a:r>
            <a:r>
              <a:rPr lang="ja-JP" altLang="en-US" b="0" i="0" dirty="0">
                <a:solidFill>
                  <a:srgbClr val="201F1E"/>
                </a:solidFill>
                <a:effectLst/>
                <a:latin typeface="ＭＳ Ｐゴシック" panose="020B0600070205080204" pitchFamily="50" charset="-128"/>
                <a:ea typeface="ＭＳ Ｐゴシック" panose="020B0600070205080204" pitchFamily="50" charset="-128"/>
              </a:rPr>
              <a:t>年</a:t>
            </a:r>
            <a:r>
              <a:rPr lang="en-US" altLang="ja-JP" b="0" i="0" dirty="0">
                <a:solidFill>
                  <a:srgbClr val="201F1E"/>
                </a:solidFill>
                <a:effectLst/>
                <a:latin typeface="ＭＳ Ｐゴシック" panose="020B0600070205080204" pitchFamily="50" charset="-128"/>
                <a:ea typeface="ＭＳ Ｐゴシック" panose="020B0600070205080204" pitchFamily="50" charset="-128"/>
              </a:rPr>
              <a:t>11</a:t>
            </a:r>
            <a:r>
              <a:rPr lang="ja-JP" altLang="en-US" b="0" i="0" dirty="0">
                <a:solidFill>
                  <a:srgbClr val="201F1E"/>
                </a:solidFill>
                <a:effectLst/>
                <a:latin typeface="ＭＳ Ｐゴシック" panose="020B0600070205080204" pitchFamily="50" charset="-128"/>
                <a:ea typeface="ＭＳ Ｐゴシック" panose="020B0600070205080204" pitchFamily="50" charset="-128"/>
              </a:rPr>
              <a:t>月</a:t>
            </a:r>
            <a:r>
              <a:rPr lang="en-US" altLang="ja-JP" b="0" i="0" dirty="0">
                <a:solidFill>
                  <a:srgbClr val="201F1E"/>
                </a:solidFill>
                <a:effectLst/>
                <a:latin typeface="ＭＳ Ｐゴシック" panose="020B0600070205080204" pitchFamily="50" charset="-128"/>
                <a:ea typeface="ＭＳ Ｐゴシック" panose="020B0600070205080204" pitchFamily="50" charset="-128"/>
              </a:rPr>
              <a:t>17</a:t>
            </a:r>
            <a:r>
              <a:rPr lang="ja-JP" altLang="en-US" b="0" i="0" dirty="0">
                <a:solidFill>
                  <a:srgbClr val="201F1E"/>
                </a:solidFill>
                <a:effectLst/>
                <a:latin typeface="ＭＳ Ｐゴシック" panose="020B0600070205080204" pitchFamily="50" charset="-128"/>
                <a:ea typeface="ＭＳ Ｐゴシック" panose="020B0600070205080204" pitchFamily="50" charset="-128"/>
              </a:rPr>
              <a:t>日</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6338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D61D36B-4E86-4EE0-9057-2589C790E795}"/>
              </a:ext>
            </a:extLst>
          </p:cNvPr>
          <p:cNvGrpSpPr/>
          <p:nvPr/>
        </p:nvGrpSpPr>
        <p:grpSpPr>
          <a:xfrm>
            <a:off x="1834892" y="464496"/>
            <a:ext cx="5625963" cy="5996453"/>
            <a:chOff x="1973767" y="3063240"/>
            <a:chExt cx="3078293" cy="3386914"/>
          </a:xfrm>
        </p:grpSpPr>
        <p:graphicFrame>
          <p:nvGraphicFramePr>
            <p:cNvPr id="3" name="オブジェクト 2">
              <a:extLst>
                <a:ext uri="{FF2B5EF4-FFF2-40B4-BE49-F238E27FC236}">
                  <a16:creationId xmlns:a16="http://schemas.microsoft.com/office/drawing/2014/main" id="{066D9F94-4345-4CF0-A733-17275335DAD6}"/>
                </a:ext>
              </a:extLst>
            </p:cNvPr>
            <p:cNvGraphicFramePr>
              <a:graphicFrameLocks noChangeAspect="1"/>
            </p:cNvGraphicFramePr>
            <p:nvPr>
              <p:extLst>
                <p:ext uri="{D42A27DB-BD31-4B8C-83A1-F6EECF244321}">
                  <p14:modId xmlns:p14="http://schemas.microsoft.com/office/powerpoint/2010/main" val="4194056905"/>
                </p:ext>
              </p:extLst>
            </p:nvPr>
          </p:nvGraphicFramePr>
          <p:xfrm>
            <a:off x="1973767" y="3497086"/>
            <a:ext cx="3054486" cy="2953068"/>
          </p:xfrm>
          <a:graphic>
            <a:graphicData uri="http://schemas.openxmlformats.org/presentationml/2006/ole">
              <mc:AlternateContent xmlns:mc="http://schemas.openxmlformats.org/markup-compatibility/2006">
                <mc:Choice xmlns:v="urn:schemas-microsoft-com:vml" Requires="v">
                  <p:oleObj name="ワークシート" r:id="rId3" imgW="2629062" imgH="2543071" progId="Excel.Sheet.12">
                    <p:embed/>
                  </p:oleObj>
                </mc:Choice>
                <mc:Fallback>
                  <p:oleObj name="ワークシート" r:id="rId3" imgW="2629062" imgH="2543071" progId="Excel.Sheet.12">
                    <p:embed/>
                    <p:pic>
                      <p:nvPicPr>
                        <p:cNvPr id="0" name=""/>
                        <p:cNvPicPr/>
                        <p:nvPr/>
                      </p:nvPicPr>
                      <p:blipFill>
                        <a:blip r:embed="rId4"/>
                        <a:stretch>
                          <a:fillRect/>
                        </a:stretch>
                      </p:blipFill>
                      <p:spPr>
                        <a:xfrm>
                          <a:off x="1973767" y="3497086"/>
                          <a:ext cx="3054486" cy="2953068"/>
                        </a:xfrm>
                        <a:prstGeom prst="rect">
                          <a:avLst/>
                        </a:prstGeom>
                      </p:spPr>
                    </p:pic>
                  </p:oleObj>
                </mc:Fallback>
              </mc:AlternateContent>
            </a:graphicData>
          </a:graphic>
        </p:graphicFrame>
        <p:sp>
          <p:nvSpPr>
            <p:cNvPr id="4" name="テキスト ボックス 3">
              <a:extLst>
                <a:ext uri="{FF2B5EF4-FFF2-40B4-BE49-F238E27FC236}">
                  <a16:creationId xmlns:a16="http://schemas.microsoft.com/office/drawing/2014/main" id="{0A4AEE63-A9B3-4C29-8AED-9A4C1086AC14}"/>
                </a:ext>
              </a:extLst>
            </p:cNvPr>
            <p:cNvSpPr txBox="1"/>
            <p:nvPr/>
          </p:nvSpPr>
          <p:spPr>
            <a:xfrm>
              <a:off x="2171700" y="3063240"/>
              <a:ext cx="2880360" cy="330292"/>
            </a:xfrm>
            <a:prstGeom prst="rect">
              <a:avLst/>
            </a:prstGeom>
            <a:noFill/>
          </p:spPr>
          <p:txBody>
            <a:bodyPr wrap="square" rtlCol="0">
              <a:spAutoFit/>
            </a:bodyPr>
            <a:lstStyle/>
            <a:p>
              <a:r>
                <a:rPr kumimoji="1" lang="en-US" altLang="ja-JP" sz="3200" b="1" dirty="0" err="1">
                  <a:solidFill>
                    <a:srgbClr val="FF0000"/>
                  </a:solidFill>
                </a:rPr>
                <a:t>shortPat</a:t>
              </a:r>
              <a:r>
                <a:rPr kumimoji="1" lang="en-US" altLang="ja-JP" sz="3200" b="1" dirty="0">
                  <a:solidFill>
                    <a:srgbClr val="FF0000"/>
                  </a:solidFill>
                </a:rPr>
                <a:t>  X </a:t>
              </a:r>
              <a:r>
                <a:rPr kumimoji="1" lang="ja-JP" altLang="en-US" sz="3200" b="1" dirty="0">
                  <a:solidFill>
                    <a:srgbClr val="FF0000"/>
                  </a:solidFill>
                </a:rPr>
                <a:t>世帯の家族類型</a:t>
              </a:r>
            </a:p>
          </p:txBody>
        </p:sp>
      </p:grpSp>
      <p:sp>
        <p:nvSpPr>
          <p:cNvPr id="5" name="正方形/長方形 4">
            <a:extLst>
              <a:ext uri="{FF2B5EF4-FFF2-40B4-BE49-F238E27FC236}">
                <a16:creationId xmlns:a16="http://schemas.microsoft.com/office/drawing/2014/main" id="{79AAA168-EA38-42F6-A86D-2CBDE1FB59BF}"/>
              </a:ext>
            </a:extLst>
          </p:cNvPr>
          <p:cNvSpPr/>
          <p:nvPr/>
        </p:nvSpPr>
        <p:spPr>
          <a:xfrm>
            <a:off x="2383104" y="3018329"/>
            <a:ext cx="1970412" cy="409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9AAA168-EA38-42F6-A86D-2CBDE1FB59BF}"/>
              </a:ext>
            </a:extLst>
          </p:cNvPr>
          <p:cNvSpPr/>
          <p:nvPr/>
        </p:nvSpPr>
        <p:spPr>
          <a:xfrm>
            <a:off x="2403334" y="5966229"/>
            <a:ext cx="1933997" cy="47503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9AAA168-EA38-42F6-A86D-2CBDE1FB59BF}"/>
              </a:ext>
            </a:extLst>
          </p:cNvPr>
          <p:cNvSpPr/>
          <p:nvPr/>
        </p:nvSpPr>
        <p:spPr>
          <a:xfrm>
            <a:off x="2403334" y="3525606"/>
            <a:ext cx="1933997" cy="43949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9AAA168-EA38-42F6-A86D-2CBDE1FB59BF}"/>
              </a:ext>
            </a:extLst>
          </p:cNvPr>
          <p:cNvSpPr/>
          <p:nvPr/>
        </p:nvSpPr>
        <p:spPr>
          <a:xfrm>
            <a:off x="2383104" y="5517121"/>
            <a:ext cx="1998731" cy="390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9AAA168-EA38-42F6-A86D-2CBDE1FB59BF}"/>
              </a:ext>
            </a:extLst>
          </p:cNvPr>
          <p:cNvSpPr/>
          <p:nvPr/>
        </p:nvSpPr>
        <p:spPr>
          <a:xfrm>
            <a:off x="2395242" y="4992235"/>
            <a:ext cx="1974457" cy="4612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大かっこ 13">
            <a:extLst>
              <a:ext uri="{FF2B5EF4-FFF2-40B4-BE49-F238E27FC236}">
                <a16:creationId xmlns:a16="http://schemas.microsoft.com/office/drawing/2014/main" id="{0F103781-C19E-4FDF-BB0D-91AD3E749184}"/>
              </a:ext>
            </a:extLst>
          </p:cNvPr>
          <p:cNvSpPr/>
          <p:nvPr/>
        </p:nvSpPr>
        <p:spPr>
          <a:xfrm>
            <a:off x="1996733" y="2516623"/>
            <a:ext cx="202881" cy="1432290"/>
          </a:xfrm>
          <a:prstGeom prst="lef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左大かっこ 14">
            <a:extLst>
              <a:ext uri="{FF2B5EF4-FFF2-40B4-BE49-F238E27FC236}">
                <a16:creationId xmlns:a16="http://schemas.microsoft.com/office/drawing/2014/main" id="{0F103781-C19E-4FDF-BB0D-91AD3E749184}"/>
              </a:ext>
            </a:extLst>
          </p:cNvPr>
          <p:cNvSpPr/>
          <p:nvPr/>
        </p:nvSpPr>
        <p:spPr>
          <a:xfrm>
            <a:off x="1995527" y="4546000"/>
            <a:ext cx="203507" cy="860102"/>
          </a:xfrm>
          <a:prstGeom prst="leftBracket">
            <a:avLst/>
          </a:prstGeom>
          <a:ln w="317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00B0F0"/>
              </a:solidFill>
            </a:endParaRPr>
          </a:p>
        </p:txBody>
      </p:sp>
      <p:sp>
        <p:nvSpPr>
          <p:cNvPr id="6" name="矢印: 左 5">
            <a:extLst>
              <a:ext uri="{FF2B5EF4-FFF2-40B4-BE49-F238E27FC236}">
                <a16:creationId xmlns:a16="http://schemas.microsoft.com/office/drawing/2014/main" id="{EDA0F073-E79B-49F1-AE94-DEE27735916F}"/>
              </a:ext>
            </a:extLst>
          </p:cNvPr>
          <p:cNvSpPr/>
          <p:nvPr/>
        </p:nvSpPr>
        <p:spPr>
          <a:xfrm rot="19228377">
            <a:off x="1083405" y="4295960"/>
            <a:ext cx="1502978" cy="171352"/>
          </a:xfrm>
          <a:prstGeom prst="leftArrow">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16" name="矢印: 左 15">
            <a:extLst>
              <a:ext uri="{FF2B5EF4-FFF2-40B4-BE49-F238E27FC236}">
                <a16:creationId xmlns:a16="http://schemas.microsoft.com/office/drawing/2014/main" id="{7ECE762E-F8DA-4D50-9C75-DB049EC246D9}"/>
              </a:ext>
            </a:extLst>
          </p:cNvPr>
          <p:cNvSpPr/>
          <p:nvPr/>
        </p:nvSpPr>
        <p:spPr>
          <a:xfrm rot="616277">
            <a:off x="1125519" y="5806037"/>
            <a:ext cx="1361083" cy="178919"/>
          </a:xfrm>
          <a:prstGeom prst="leftArrow">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12" name="テキスト ボックス 11">
            <a:extLst>
              <a:ext uri="{FF2B5EF4-FFF2-40B4-BE49-F238E27FC236}">
                <a16:creationId xmlns:a16="http://schemas.microsoft.com/office/drawing/2014/main" id="{2869B544-418E-436A-A41B-5655EEDD2563}"/>
              </a:ext>
            </a:extLst>
          </p:cNvPr>
          <p:cNvSpPr txBox="1"/>
          <p:nvPr/>
        </p:nvSpPr>
        <p:spPr>
          <a:xfrm>
            <a:off x="74642" y="4966019"/>
            <a:ext cx="1724677" cy="707886"/>
          </a:xfrm>
          <a:prstGeom prst="rect">
            <a:avLst/>
          </a:prstGeom>
          <a:noFill/>
          <a:ln w="47625">
            <a:solidFill>
              <a:schemeClr val="accent1"/>
            </a:solidFill>
          </a:ln>
        </p:spPr>
        <p:txBody>
          <a:bodyPr wrap="square" rtlCol="0">
            <a:spAutoFit/>
          </a:bodyPr>
          <a:lstStyle/>
          <a:p>
            <a:r>
              <a:rPr kumimoji="1" lang="ja-JP" altLang="en-US" sz="2000" b="1" dirty="0">
                <a:solidFill>
                  <a:schemeClr val="accent1">
                    <a:lumMod val="75000"/>
                  </a:schemeClr>
                </a:solidFill>
              </a:rPr>
              <a:t>両親</a:t>
            </a:r>
            <a:r>
              <a:rPr kumimoji="1" lang="ja-JP" altLang="en-US" sz="2000" b="1" dirty="0"/>
              <a:t>＋</a:t>
            </a:r>
            <a:r>
              <a:rPr kumimoji="1" lang="ja-JP" altLang="en-US" sz="2000" b="1" dirty="0">
                <a:solidFill>
                  <a:schemeClr val="accent1">
                    <a:lumMod val="75000"/>
                  </a:schemeClr>
                </a:solidFill>
              </a:rPr>
              <a:t>子供</a:t>
            </a:r>
            <a:endParaRPr kumimoji="1" lang="en-US" altLang="ja-JP" sz="2000" b="1" dirty="0">
              <a:solidFill>
                <a:schemeClr val="accent1">
                  <a:lumMod val="75000"/>
                </a:schemeClr>
              </a:solidFill>
            </a:endParaRPr>
          </a:p>
          <a:p>
            <a:r>
              <a:rPr kumimoji="1" lang="ja-JP" altLang="en-US" sz="2000" b="1" dirty="0"/>
              <a:t>　　  </a:t>
            </a:r>
            <a:r>
              <a:rPr kumimoji="1" lang="ja-JP" altLang="en-US" sz="2000" b="1" dirty="0">
                <a:solidFill>
                  <a:schemeClr val="accent1">
                    <a:lumMod val="75000"/>
                  </a:schemeClr>
                </a:solidFill>
              </a:rPr>
              <a:t> </a:t>
            </a:r>
            <a:r>
              <a:rPr kumimoji="1" lang="en-US" altLang="ja-JP" sz="2000" b="1" dirty="0">
                <a:solidFill>
                  <a:schemeClr val="accent1">
                    <a:lumMod val="75000"/>
                  </a:schemeClr>
                </a:solidFill>
              </a:rPr>
              <a:t>(</a:t>
            </a:r>
            <a:r>
              <a:rPr kumimoji="1" lang="ja-JP" altLang="en-US" sz="2000" b="1" dirty="0">
                <a:solidFill>
                  <a:schemeClr val="accent1">
                    <a:lumMod val="75000"/>
                  </a:schemeClr>
                </a:solidFill>
              </a:rPr>
              <a:t>兄･妹</a:t>
            </a:r>
            <a:r>
              <a:rPr kumimoji="1" lang="en-US" altLang="ja-JP" sz="2000" b="1" dirty="0">
                <a:solidFill>
                  <a:schemeClr val="accent1">
                    <a:lumMod val="75000"/>
                  </a:schemeClr>
                </a:solidFill>
              </a:rPr>
              <a:t>)</a:t>
            </a:r>
            <a:r>
              <a:rPr kumimoji="1" lang="ja-JP" altLang="en-US" sz="2000" b="1" dirty="0">
                <a:solidFill>
                  <a:schemeClr val="accent1">
                    <a:lumMod val="75000"/>
                  </a:schemeClr>
                </a:solidFill>
              </a:rPr>
              <a:t>　　　　　　　　　　　　　　　　　　　　　　　　　　　　　　　　　　　　　　　　　　　　　　　　　　　　　　　　　　　　　　　　　　　　　　　　　　　　　　　　　　　　　　　　　　　　　　　　　　　　　　　　　　　　　　　　　　　　　　　　　　　　　　　　　　　　　　　　　　　　　　　　　　　　　　　　　　　　</a:t>
            </a:r>
            <a:endParaRPr kumimoji="1" lang="en-US" altLang="ja-JP" sz="2000" b="1" dirty="0">
              <a:solidFill>
                <a:schemeClr val="accent1">
                  <a:lumMod val="75000"/>
                </a:schemeClr>
              </a:solidFill>
            </a:endParaRPr>
          </a:p>
        </p:txBody>
      </p:sp>
      <p:sp>
        <p:nvSpPr>
          <p:cNvPr id="17" name="矢印: 左 16">
            <a:extLst>
              <a:ext uri="{FF2B5EF4-FFF2-40B4-BE49-F238E27FC236}">
                <a16:creationId xmlns:a16="http://schemas.microsoft.com/office/drawing/2014/main" id="{68247105-783B-4B34-8547-AA68B8826897}"/>
              </a:ext>
            </a:extLst>
          </p:cNvPr>
          <p:cNvSpPr/>
          <p:nvPr/>
        </p:nvSpPr>
        <p:spPr>
          <a:xfrm rot="11495441" flipV="1">
            <a:off x="3676740" y="3608776"/>
            <a:ext cx="4150679" cy="23383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左 17">
            <a:extLst>
              <a:ext uri="{FF2B5EF4-FFF2-40B4-BE49-F238E27FC236}">
                <a16:creationId xmlns:a16="http://schemas.microsoft.com/office/drawing/2014/main" id="{7A56969C-A148-4B84-A303-CC8C5DA2DB91}"/>
              </a:ext>
            </a:extLst>
          </p:cNvPr>
          <p:cNvSpPr/>
          <p:nvPr/>
        </p:nvSpPr>
        <p:spPr>
          <a:xfrm rot="10073663">
            <a:off x="3862984" y="4598827"/>
            <a:ext cx="4114615" cy="20466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左 18">
            <a:extLst>
              <a:ext uri="{FF2B5EF4-FFF2-40B4-BE49-F238E27FC236}">
                <a16:creationId xmlns:a16="http://schemas.microsoft.com/office/drawing/2014/main" id="{4AABB30F-2472-46CD-A1D8-B4DE8AFC7D63}"/>
              </a:ext>
            </a:extLst>
          </p:cNvPr>
          <p:cNvSpPr/>
          <p:nvPr/>
        </p:nvSpPr>
        <p:spPr>
          <a:xfrm rot="9892509">
            <a:off x="3928905" y="5103541"/>
            <a:ext cx="4226020" cy="23160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F8E9E069-D483-4AAB-B286-E0440CA3A4EE}"/>
              </a:ext>
            </a:extLst>
          </p:cNvPr>
          <p:cNvSpPr txBox="1"/>
          <p:nvPr/>
        </p:nvSpPr>
        <p:spPr>
          <a:xfrm>
            <a:off x="8088075" y="3838114"/>
            <a:ext cx="1553474" cy="707886"/>
          </a:xfrm>
          <a:prstGeom prst="rect">
            <a:avLst/>
          </a:prstGeom>
          <a:noFill/>
          <a:ln w="47625">
            <a:solidFill>
              <a:srgbClr val="FF0000"/>
            </a:solidFill>
          </a:ln>
        </p:spPr>
        <p:txBody>
          <a:bodyPr wrap="square" rtlCol="0">
            <a:spAutoFit/>
          </a:bodyPr>
          <a:lstStyle/>
          <a:p>
            <a:r>
              <a:rPr kumimoji="1" lang="ja-JP" altLang="en-US" sz="2000" b="1" dirty="0">
                <a:solidFill>
                  <a:srgbClr val="FF0000"/>
                </a:solidFill>
              </a:rPr>
              <a:t>両親</a:t>
            </a:r>
            <a:r>
              <a:rPr kumimoji="1" lang="ja-JP" altLang="en-US" sz="2000" b="1" dirty="0"/>
              <a:t>＋</a:t>
            </a:r>
            <a:r>
              <a:rPr kumimoji="1" lang="ja-JP" altLang="en-US" sz="2000" b="1" dirty="0">
                <a:solidFill>
                  <a:srgbClr val="FF0000"/>
                </a:solidFill>
              </a:rPr>
              <a:t>子供</a:t>
            </a:r>
            <a:endParaRPr kumimoji="1" lang="en-US" altLang="ja-JP" sz="2000" b="1" dirty="0">
              <a:solidFill>
                <a:srgbClr val="FF0000"/>
              </a:solidFill>
            </a:endParaRPr>
          </a:p>
          <a:p>
            <a:r>
              <a:rPr kumimoji="1" lang="ja-JP" altLang="en-US" sz="2000" b="1" dirty="0"/>
              <a:t>　  </a:t>
            </a:r>
            <a:r>
              <a:rPr kumimoji="1" lang="ja-JP" altLang="en-US" sz="2000" b="1" dirty="0">
                <a:solidFill>
                  <a:schemeClr val="accent1">
                    <a:lumMod val="75000"/>
                  </a:schemeClr>
                </a:solidFill>
              </a:rPr>
              <a:t>　   </a:t>
            </a:r>
            <a:r>
              <a:rPr kumimoji="1" lang="en-US" altLang="ja-JP" sz="2000" b="1" dirty="0">
                <a:solidFill>
                  <a:srgbClr val="FF0000"/>
                </a:solidFill>
              </a:rPr>
              <a:t>(</a:t>
            </a:r>
            <a:r>
              <a:rPr kumimoji="1" lang="ja-JP" altLang="en-US" sz="2000" b="1" dirty="0">
                <a:solidFill>
                  <a:srgbClr val="FF0000"/>
                </a:solidFill>
              </a:rPr>
              <a:t>娘</a:t>
            </a:r>
            <a:r>
              <a:rPr kumimoji="1" lang="en-US" altLang="ja-JP" sz="2000" b="1" dirty="0">
                <a:solidFill>
                  <a:srgbClr val="FF0000"/>
                </a:solidFill>
              </a:rPr>
              <a:t>)</a:t>
            </a:r>
          </a:p>
        </p:txBody>
      </p:sp>
      <p:sp>
        <p:nvSpPr>
          <p:cNvPr id="21" name="テキスト ボックス 20">
            <a:extLst>
              <a:ext uri="{FF2B5EF4-FFF2-40B4-BE49-F238E27FC236}">
                <a16:creationId xmlns:a16="http://schemas.microsoft.com/office/drawing/2014/main" id="{AAB81E23-84A2-4BC4-92EA-8C913B601545}"/>
              </a:ext>
            </a:extLst>
          </p:cNvPr>
          <p:cNvSpPr txBox="1"/>
          <p:nvPr/>
        </p:nvSpPr>
        <p:spPr>
          <a:xfrm>
            <a:off x="7754457" y="1238263"/>
            <a:ext cx="2509216" cy="1384995"/>
          </a:xfrm>
          <a:prstGeom prst="rect">
            <a:avLst/>
          </a:prstGeom>
          <a:noFill/>
          <a:ln w="47625">
            <a:solidFill>
              <a:srgbClr val="FF0000"/>
            </a:solidFill>
          </a:ln>
        </p:spPr>
        <p:txBody>
          <a:bodyPr wrap="square" rtlCol="0">
            <a:spAutoFit/>
          </a:bodyPr>
          <a:lstStyle/>
          <a:p>
            <a:r>
              <a:rPr kumimoji="1" lang="en-US" altLang="ja-JP" sz="2800" b="1" dirty="0" err="1">
                <a:solidFill>
                  <a:srgbClr val="FF0000"/>
                </a:solidFill>
              </a:rPr>
              <a:t>shortPat</a:t>
            </a:r>
            <a:r>
              <a:rPr kumimoji="1" lang="en-US" altLang="ja-JP" sz="2800" b="1" dirty="0">
                <a:solidFill>
                  <a:srgbClr val="FF0000"/>
                </a:solidFill>
              </a:rPr>
              <a:t> </a:t>
            </a:r>
            <a:r>
              <a:rPr kumimoji="1" lang="ja-JP" altLang="en-US" sz="2800" b="1" dirty="0"/>
              <a:t>では</a:t>
            </a:r>
            <a:endParaRPr kumimoji="1" lang="en-US" altLang="ja-JP" sz="2800" b="1" dirty="0"/>
          </a:p>
          <a:p>
            <a:r>
              <a:rPr kumimoji="1" lang="ja-JP" altLang="en-US" sz="2800" b="1" dirty="0"/>
              <a:t>子供の人数は不明　  </a:t>
            </a:r>
            <a:r>
              <a:rPr kumimoji="1" lang="ja-JP" altLang="en-US" sz="2800" b="1" dirty="0">
                <a:solidFill>
                  <a:schemeClr val="accent1">
                    <a:lumMod val="75000"/>
                  </a:schemeClr>
                </a:solidFill>
              </a:rPr>
              <a:t>　   </a:t>
            </a:r>
            <a:endParaRPr kumimoji="1" lang="en-US" altLang="ja-JP" sz="2800" b="1" dirty="0">
              <a:solidFill>
                <a:srgbClr val="FF0000"/>
              </a:solidFill>
            </a:endParaRPr>
          </a:p>
        </p:txBody>
      </p:sp>
    </p:spTree>
    <p:extLst>
      <p:ext uri="{BB962C8B-B14F-4D97-AF65-F5344CB8AC3E}">
        <p14:creationId xmlns:p14="http://schemas.microsoft.com/office/powerpoint/2010/main" val="158097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1)">
                                      <p:cBhvr>
                                        <p:cTn id="48" dur="2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style.rotation</p:attrName>
                                        </p:attrNameLst>
                                      </p:cBhvr>
                                      <p:tavLst>
                                        <p:tav tm="0">
                                          <p:val>
                                            <p:fltVal val="90"/>
                                          </p:val>
                                        </p:tav>
                                        <p:tav tm="100000">
                                          <p:val>
                                            <p:fltVal val="0"/>
                                          </p:val>
                                        </p:tav>
                                      </p:tavLst>
                                    </p:anim>
                                    <p:animEffect transition="in" filter="fade">
                                      <p:cBhvr>
                                        <p:cTn id="56" dur="10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1000" fill="hold"/>
                                        <p:tgtEl>
                                          <p:spTgt spid="10"/>
                                        </p:tgtEl>
                                        <p:attrNameLst>
                                          <p:attrName>ppt_w</p:attrName>
                                        </p:attrNameLst>
                                      </p:cBhvr>
                                      <p:tavLst>
                                        <p:tav tm="0">
                                          <p:val>
                                            <p:fltVal val="0"/>
                                          </p:val>
                                        </p:tav>
                                        <p:tav tm="100000">
                                          <p:val>
                                            <p:strVal val="#ppt_w"/>
                                          </p:val>
                                        </p:tav>
                                      </p:tavLst>
                                    </p:anim>
                                    <p:anim calcmode="lin" valueType="num">
                                      <p:cBhvr>
                                        <p:cTn id="70" dur="1000" fill="hold"/>
                                        <p:tgtEl>
                                          <p:spTgt spid="10"/>
                                        </p:tgtEl>
                                        <p:attrNameLst>
                                          <p:attrName>ppt_h</p:attrName>
                                        </p:attrNameLst>
                                      </p:cBhvr>
                                      <p:tavLst>
                                        <p:tav tm="0">
                                          <p:val>
                                            <p:fltVal val="0"/>
                                          </p:val>
                                        </p:tav>
                                        <p:tav tm="100000">
                                          <p:val>
                                            <p:strVal val="#ppt_h"/>
                                          </p:val>
                                        </p:tav>
                                      </p:tavLst>
                                    </p:anim>
                                    <p:anim calcmode="lin" valueType="num">
                                      <p:cBhvr>
                                        <p:cTn id="71" dur="1000" fill="hold"/>
                                        <p:tgtEl>
                                          <p:spTgt spid="10"/>
                                        </p:tgtEl>
                                        <p:attrNameLst>
                                          <p:attrName>style.rotation</p:attrName>
                                        </p:attrNameLst>
                                      </p:cBhvr>
                                      <p:tavLst>
                                        <p:tav tm="0">
                                          <p:val>
                                            <p:fltVal val="90"/>
                                          </p:val>
                                        </p:tav>
                                        <p:tav tm="100000">
                                          <p:val>
                                            <p:fltVal val="0"/>
                                          </p:val>
                                        </p:tav>
                                      </p:tavLst>
                                    </p:anim>
                                    <p:animEffect transition="in" filter="fade">
                                      <p:cBhvr>
                                        <p:cTn id="72" dur="10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heel(1)">
                                      <p:cBhvr>
                                        <p:cTn id="77" dur="2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heel(1)">
                                      <p:cBhvr>
                                        <p:cTn id="82" dur="20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heel(1)">
                                      <p:cBhvr>
                                        <p:cTn id="87" dur="20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heel(1)">
                                      <p:cBhvr>
                                        <p:cTn id="92" dur="20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barn(inVertical)">
                                      <p:cBhvr>
                                        <p:cTn id="9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4" grpId="0" animBg="1"/>
      <p:bldP spid="15" grpId="0" animBg="1"/>
      <p:bldP spid="6" grpId="0" animBg="1"/>
      <p:bldP spid="16" grpId="0" animBg="1"/>
      <p:bldP spid="12"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3CA9DE-AD68-42E1-973E-C42463CB0AB6}"/>
              </a:ext>
            </a:extLst>
          </p:cNvPr>
          <p:cNvSpPr>
            <a:spLocks noGrp="1"/>
          </p:cNvSpPr>
          <p:nvPr>
            <p:ph type="title"/>
          </p:nvPr>
        </p:nvSpPr>
        <p:spPr>
          <a:xfrm>
            <a:off x="838200" y="365126"/>
            <a:ext cx="3553496" cy="768216"/>
          </a:xfrm>
        </p:spPr>
        <p:txBody>
          <a:bodyPr/>
          <a:lstStyle/>
          <a:p>
            <a:r>
              <a:rPr lang="ja-JP" altLang="en-US" dirty="0"/>
              <a:t>世帯の変遷例</a:t>
            </a:r>
          </a:p>
        </p:txBody>
      </p:sp>
      <p:graphicFrame>
        <p:nvGraphicFramePr>
          <p:cNvPr id="6" name="オブジェクト 5">
            <a:extLst>
              <a:ext uri="{FF2B5EF4-FFF2-40B4-BE49-F238E27FC236}">
                <a16:creationId xmlns:a16="http://schemas.microsoft.com/office/drawing/2014/main" id="{DBEFD4BB-B1FE-422A-A041-BD960664CA38}"/>
              </a:ext>
            </a:extLst>
          </p:cNvPr>
          <p:cNvGraphicFramePr>
            <a:graphicFrameLocks noChangeAspect="1"/>
          </p:cNvGraphicFramePr>
          <p:nvPr>
            <p:extLst>
              <p:ext uri="{D42A27DB-BD31-4B8C-83A1-F6EECF244321}">
                <p14:modId xmlns:p14="http://schemas.microsoft.com/office/powerpoint/2010/main" val="741986690"/>
              </p:ext>
            </p:extLst>
          </p:nvPr>
        </p:nvGraphicFramePr>
        <p:xfrm>
          <a:off x="4608757" y="178277"/>
          <a:ext cx="5114791" cy="6525313"/>
        </p:xfrm>
        <a:graphic>
          <a:graphicData uri="http://schemas.openxmlformats.org/presentationml/2006/ole">
            <mc:AlternateContent xmlns:mc="http://schemas.openxmlformats.org/markup-compatibility/2006">
              <mc:Choice xmlns:v="urn:schemas-microsoft-com:vml" Requires="v">
                <p:oleObj name="Worksheet" r:id="rId3" imgW="3695862" imgH="4714780" progId="Excel.Sheet.12">
                  <p:embed/>
                </p:oleObj>
              </mc:Choice>
              <mc:Fallback>
                <p:oleObj name="Worksheet" r:id="rId3" imgW="3695862" imgH="4714780" progId="Excel.Sheet.12">
                  <p:embed/>
                  <p:pic>
                    <p:nvPicPr>
                      <p:cNvPr id="0" name=""/>
                      <p:cNvPicPr/>
                      <p:nvPr/>
                    </p:nvPicPr>
                    <p:blipFill>
                      <a:blip r:embed="rId4"/>
                      <a:stretch>
                        <a:fillRect/>
                      </a:stretch>
                    </p:blipFill>
                    <p:spPr>
                      <a:xfrm>
                        <a:off x="4608757" y="178277"/>
                        <a:ext cx="5114791" cy="6525313"/>
                      </a:xfrm>
                      <a:prstGeom prst="rect">
                        <a:avLst/>
                      </a:prstGeom>
                    </p:spPr>
                  </p:pic>
                </p:oleObj>
              </mc:Fallback>
            </mc:AlternateContent>
          </a:graphicData>
        </a:graphic>
      </p:graphicFrame>
    </p:spTree>
    <p:extLst>
      <p:ext uri="{BB962C8B-B14F-4D97-AF65-F5344CB8AC3E}">
        <p14:creationId xmlns:p14="http://schemas.microsoft.com/office/powerpoint/2010/main" val="169747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a:extLst>
              <a:ext uri="{FF2B5EF4-FFF2-40B4-BE49-F238E27FC236}">
                <a16:creationId xmlns:a16="http://schemas.microsoft.com/office/drawing/2014/main" id="{3BE58B09-A1DB-479E-BAC9-22B1B8EA0751}"/>
              </a:ext>
            </a:extLst>
          </p:cNvPr>
          <p:cNvGraphicFramePr>
            <a:graphicFrameLocks noChangeAspect="1"/>
          </p:cNvGraphicFramePr>
          <p:nvPr>
            <p:extLst>
              <p:ext uri="{D42A27DB-BD31-4B8C-83A1-F6EECF244321}">
                <p14:modId xmlns:p14="http://schemas.microsoft.com/office/powerpoint/2010/main" val="495398743"/>
              </p:ext>
            </p:extLst>
          </p:nvPr>
        </p:nvGraphicFramePr>
        <p:xfrm>
          <a:off x="783311" y="270456"/>
          <a:ext cx="10420614" cy="6387921"/>
        </p:xfrm>
        <a:graphic>
          <a:graphicData uri="http://schemas.openxmlformats.org/presentationml/2006/ole">
            <mc:AlternateContent xmlns:mc="http://schemas.openxmlformats.org/markup-compatibility/2006">
              <mc:Choice xmlns:v="urn:schemas-microsoft-com:vml" Requires="v">
                <p:oleObj name="Worksheet" r:id="rId3" imgW="5857997" imgH="3591010" progId="Excel.Sheet.12">
                  <p:embed/>
                </p:oleObj>
              </mc:Choice>
              <mc:Fallback>
                <p:oleObj name="Worksheet" r:id="rId3" imgW="5857997" imgH="3591010" progId="Excel.Sheet.12">
                  <p:embed/>
                  <p:pic>
                    <p:nvPicPr>
                      <p:cNvPr id="0" name=""/>
                      <p:cNvPicPr/>
                      <p:nvPr/>
                    </p:nvPicPr>
                    <p:blipFill>
                      <a:blip r:embed="rId4"/>
                      <a:stretch>
                        <a:fillRect/>
                      </a:stretch>
                    </p:blipFill>
                    <p:spPr>
                      <a:xfrm>
                        <a:off x="783311" y="270456"/>
                        <a:ext cx="10420614" cy="6387921"/>
                      </a:xfrm>
                      <a:prstGeom prst="rect">
                        <a:avLst/>
                      </a:prstGeom>
                    </p:spPr>
                  </p:pic>
                </p:oleObj>
              </mc:Fallback>
            </mc:AlternateContent>
          </a:graphicData>
        </a:graphic>
      </p:graphicFrame>
      <p:sp>
        <p:nvSpPr>
          <p:cNvPr id="2" name="楕円 1">
            <a:extLst>
              <a:ext uri="{FF2B5EF4-FFF2-40B4-BE49-F238E27FC236}">
                <a16:creationId xmlns:a16="http://schemas.microsoft.com/office/drawing/2014/main" id="{862D179A-4194-4BA4-8100-5C6A56AB3D75}"/>
              </a:ext>
            </a:extLst>
          </p:cNvPr>
          <p:cNvSpPr/>
          <p:nvPr/>
        </p:nvSpPr>
        <p:spPr>
          <a:xfrm>
            <a:off x="6298163" y="6231009"/>
            <a:ext cx="2397968" cy="427368"/>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995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6056B1-6A17-4D01-9FB8-F1AF25898DBB}"/>
              </a:ext>
            </a:extLst>
          </p:cNvPr>
          <p:cNvSpPr>
            <a:spLocks noGrp="1"/>
          </p:cNvSpPr>
          <p:nvPr>
            <p:ph type="title"/>
          </p:nvPr>
        </p:nvSpPr>
        <p:spPr>
          <a:xfrm>
            <a:off x="838200" y="365125"/>
            <a:ext cx="9091411" cy="1063817"/>
          </a:xfrm>
        </p:spPr>
        <p:txBody>
          <a:bodyPr>
            <a:normAutofit/>
          </a:bodyPr>
          <a:lstStyle/>
          <a:p>
            <a:r>
              <a:rPr kumimoji="1" lang="ja-JP" altLang="en-US" sz="3600" b="1" dirty="0"/>
              <a:t>世帯内にある夫婦の形態には</a:t>
            </a:r>
            <a:r>
              <a:rPr kumimoji="1" lang="en-US" altLang="ja-JP" sz="3600" b="1" dirty="0"/>
              <a:t>､</a:t>
            </a:r>
            <a:r>
              <a:rPr kumimoji="1" lang="ja-JP" altLang="en-US" sz="3600" b="1" dirty="0"/>
              <a:t>以下の</a:t>
            </a:r>
            <a:r>
              <a:rPr kumimoji="1" lang="en-US" altLang="ja-JP" sz="3600" b="1" dirty="0"/>
              <a:t>7</a:t>
            </a:r>
            <a:r>
              <a:rPr kumimoji="1" lang="ja-JP" altLang="en-US" sz="3600" b="1" dirty="0"/>
              <a:t>種類</a:t>
            </a:r>
          </a:p>
        </p:txBody>
      </p:sp>
      <p:cxnSp>
        <p:nvCxnSpPr>
          <p:cNvPr id="6" name="直線矢印コネクタ 5">
            <a:extLst>
              <a:ext uri="{FF2B5EF4-FFF2-40B4-BE49-F238E27FC236}">
                <a16:creationId xmlns:a16="http://schemas.microsoft.com/office/drawing/2014/main" id="{02A5F1EA-CE78-4BD3-B592-20EBC82B615D}"/>
              </a:ext>
            </a:extLst>
          </p:cNvPr>
          <p:cNvCxnSpPr>
            <a:cxnSpLocks/>
          </p:cNvCxnSpPr>
          <p:nvPr/>
        </p:nvCxnSpPr>
        <p:spPr>
          <a:xfrm flipH="1">
            <a:off x="4371835" y="4083142"/>
            <a:ext cx="693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45B5F8F5-0163-4337-B4B7-A4476B080B90}"/>
              </a:ext>
            </a:extLst>
          </p:cNvPr>
          <p:cNvGrpSpPr/>
          <p:nvPr/>
        </p:nvGrpSpPr>
        <p:grpSpPr>
          <a:xfrm>
            <a:off x="270457" y="1776055"/>
            <a:ext cx="4178451" cy="4629888"/>
            <a:chOff x="270457" y="1974414"/>
            <a:chExt cx="3762979" cy="4431529"/>
          </a:xfrm>
        </p:grpSpPr>
        <p:graphicFrame>
          <p:nvGraphicFramePr>
            <p:cNvPr id="3" name="オブジェクト 2">
              <a:extLst>
                <a:ext uri="{FF2B5EF4-FFF2-40B4-BE49-F238E27FC236}">
                  <a16:creationId xmlns:a16="http://schemas.microsoft.com/office/drawing/2014/main" id="{4C9FFA79-7411-4308-A081-38A7ACA8AECD}"/>
                </a:ext>
              </a:extLst>
            </p:cNvPr>
            <p:cNvGraphicFramePr>
              <a:graphicFrameLocks noChangeAspect="1"/>
            </p:cNvGraphicFramePr>
            <p:nvPr>
              <p:extLst>
                <p:ext uri="{D42A27DB-BD31-4B8C-83A1-F6EECF244321}">
                  <p14:modId xmlns:p14="http://schemas.microsoft.com/office/powerpoint/2010/main" val="2697163505"/>
                </p:ext>
              </p:extLst>
            </p:nvPr>
          </p:nvGraphicFramePr>
          <p:xfrm>
            <a:off x="270457" y="1974414"/>
            <a:ext cx="3762979" cy="4431529"/>
          </p:xfrm>
          <a:graphic>
            <a:graphicData uri="http://schemas.openxmlformats.org/presentationml/2006/ole">
              <mc:AlternateContent xmlns:mc="http://schemas.openxmlformats.org/markup-compatibility/2006">
                <mc:Choice xmlns:v="urn:schemas-microsoft-com:vml" Requires="v">
                  <p:oleObj name="Worksheet" r:id="rId3" imgW="1876466" imgH="2209952" progId="Excel.Sheet.12">
                    <p:embed/>
                  </p:oleObj>
                </mc:Choice>
                <mc:Fallback>
                  <p:oleObj name="Worksheet" r:id="rId3" imgW="1876466" imgH="2209952" progId="Excel.Sheet.12">
                    <p:embed/>
                    <p:pic>
                      <p:nvPicPr>
                        <p:cNvPr id="0" name=""/>
                        <p:cNvPicPr/>
                        <p:nvPr/>
                      </p:nvPicPr>
                      <p:blipFill>
                        <a:blip r:embed="rId4"/>
                        <a:stretch>
                          <a:fillRect/>
                        </a:stretch>
                      </p:blipFill>
                      <p:spPr>
                        <a:xfrm>
                          <a:off x="270457" y="1974414"/>
                          <a:ext cx="3762979" cy="4431529"/>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BDC84E02-83A6-41A3-BB06-C06A79D2E5EB}"/>
                </a:ext>
              </a:extLst>
            </p:cNvPr>
            <p:cNvSpPr/>
            <p:nvPr/>
          </p:nvSpPr>
          <p:spPr>
            <a:xfrm>
              <a:off x="283336" y="3902299"/>
              <a:ext cx="1262129" cy="3909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AB861809-6302-4838-A1AE-2965619F561F}"/>
              </a:ext>
            </a:extLst>
          </p:cNvPr>
          <p:cNvGrpSpPr/>
          <p:nvPr/>
        </p:nvGrpSpPr>
        <p:grpSpPr>
          <a:xfrm>
            <a:off x="5064208" y="2845231"/>
            <a:ext cx="6836355" cy="1447978"/>
            <a:chOff x="4835603" y="2845231"/>
            <a:chExt cx="6836355" cy="1447978"/>
          </a:xfrm>
        </p:grpSpPr>
        <p:graphicFrame>
          <p:nvGraphicFramePr>
            <p:cNvPr id="4" name="オブジェクト 3">
              <a:extLst>
                <a:ext uri="{FF2B5EF4-FFF2-40B4-BE49-F238E27FC236}">
                  <a16:creationId xmlns:a16="http://schemas.microsoft.com/office/drawing/2014/main" id="{A357BDF9-A993-489B-AB3D-8CD07E1F5641}"/>
                </a:ext>
              </a:extLst>
            </p:cNvPr>
            <p:cNvGraphicFramePr>
              <a:graphicFrameLocks noChangeAspect="1"/>
            </p:cNvGraphicFramePr>
            <p:nvPr>
              <p:extLst>
                <p:ext uri="{D42A27DB-BD31-4B8C-83A1-F6EECF244321}">
                  <p14:modId xmlns:p14="http://schemas.microsoft.com/office/powerpoint/2010/main" val="4063500444"/>
                </p:ext>
              </p:extLst>
            </p:nvPr>
          </p:nvGraphicFramePr>
          <p:xfrm>
            <a:off x="4835603" y="2845231"/>
            <a:ext cx="6836355" cy="1447978"/>
          </p:xfrm>
          <a:graphic>
            <a:graphicData uri="http://schemas.openxmlformats.org/presentationml/2006/ole">
              <mc:AlternateContent xmlns:mc="http://schemas.openxmlformats.org/markup-compatibility/2006">
                <mc:Choice xmlns:v="urn:schemas-microsoft-com:vml" Requires="v">
                  <p:oleObj name="Worksheet" r:id="rId5" imgW="2743200" imgH="581003" progId="Excel.Sheet.12">
                    <p:embed/>
                  </p:oleObj>
                </mc:Choice>
                <mc:Fallback>
                  <p:oleObj name="Worksheet" r:id="rId5" imgW="2743200" imgH="581003" progId="Excel.Sheet.12">
                    <p:embed/>
                    <p:pic>
                      <p:nvPicPr>
                        <p:cNvPr id="0" name=""/>
                        <p:cNvPicPr/>
                        <p:nvPr/>
                      </p:nvPicPr>
                      <p:blipFill>
                        <a:blip r:embed="rId6"/>
                        <a:stretch>
                          <a:fillRect/>
                        </a:stretch>
                      </p:blipFill>
                      <p:spPr>
                        <a:xfrm>
                          <a:off x="4835603" y="2845231"/>
                          <a:ext cx="6836355" cy="1447978"/>
                        </a:xfrm>
                        <a:prstGeom prst="rect">
                          <a:avLst/>
                        </a:prstGeom>
                        <a:ln>
                          <a:noFill/>
                        </a:ln>
                      </p:spPr>
                    </p:pic>
                  </p:oleObj>
                </mc:Fallback>
              </mc:AlternateContent>
            </a:graphicData>
          </a:graphic>
        </p:graphicFrame>
        <p:sp>
          <p:nvSpPr>
            <p:cNvPr id="10" name="正方形/長方形 9">
              <a:extLst>
                <a:ext uri="{FF2B5EF4-FFF2-40B4-BE49-F238E27FC236}">
                  <a16:creationId xmlns:a16="http://schemas.microsoft.com/office/drawing/2014/main" id="{9D35FC8E-70F6-4E3E-A602-197C9BF8ABB6}"/>
                </a:ext>
              </a:extLst>
            </p:cNvPr>
            <p:cNvSpPr/>
            <p:nvPr/>
          </p:nvSpPr>
          <p:spPr>
            <a:xfrm>
              <a:off x="8487177" y="2910624"/>
              <a:ext cx="412124" cy="8371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C8A41445-8344-4712-A909-E2C0A1384FDF}"/>
              </a:ext>
            </a:extLst>
          </p:cNvPr>
          <p:cNvSpPr txBox="1">
            <a:spLocks/>
          </p:cNvSpPr>
          <p:nvPr/>
        </p:nvSpPr>
        <p:spPr>
          <a:xfrm>
            <a:off x="4853925" y="1299944"/>
            <a:ext cx="5203065" cy="1063817"/>
          </a:xfrm>
          <a:prstGeom prst="rect">
            <a:avLst/>
          </a:prstGeom>
          <a:ln w="28575">
            <a:solidFill>
              <a:schemeClr val="accent1">
                <a:lumMod val="60000"/>
                <a:lumOff val="4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t>夫婦のカウント方法のひとつ：</a:t>
            </a:r>
            <a:endParaRPr lang="en-US" altLang="ja-JP" sz="2800" b="1" dirty="0"/>
          </a:p>
          <a:p>
            <a:r>
              <a:rPr lang="en-US" altLang="ja-JP" sz="2800" b="1" dirty="0"/>
              <a:t>SAS</a:t>
            </a:r>
            <a:r>
              <a:rPr lang="ja-JP" altLang="en-US" sz="2800" b="1" dirty="0"/>
              <a:t>関数 </a:t>
            </a:r>
            <a:r>
              <a:rPr lang="en-US" altLang="ja-JP" sz="2800" b="1" dirty="0"/>
              <a:t>KINDEXC </a:t>
            </a:r>
            <a:r>
              <a:rPr lang="ja-JP" altLang="en-US" sz="2800" b="1" dirty="0"/>
              <a:t>を使う。</a:t>
            </a:r>
          </a:p>
        </p:txBody>
      </p:sp>
      <p:cxnSp>
        <p:nvCxnSpPr>
          <p:cNvPr id="13" name="直線矢印コネクタ 12">
            <a:extLst>
              <a:ext uri="{FF2B5EF4-FFF2-40B4-BE49-F238E27FC236}">
                <a16:creationId xmlns:a16="http://schemas.microsoft.com/office/drawing/2014/main" id="{72C3945D-33B3-42AD-B32E-1500026D47BA}"/>
              </a:ext>
            </a:extLst>
          </p:cNvPr>
          <p:cNvCxnSpPr>
            <a:cxnSpLocks/>
          </p:cNvCxnSpPr>
          <p:nvPr/>
        </p:nvCxnSpPr>
        <p:spPr>
          <a:xfrm flipH="1">
            <a:off x="5890846" y="2097807"/>
            <a:ext cx="687248" cy="8128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3361083-9405-49D9-A766-73405754FFFC}"/>
              </a:ext>
            </a:extLst>
          </p:cNvPr>
          <p:cNvSpPr txBox="1"/>
          <p:nvPr/>
        </p:nvSpPr>
        <p:spPr>
          <a:xfrm>
            <a:off x="284758" y="6277431"/>
            <a:ext cx="3921530" cy="430887"/>
          </a:xfrm>
          <a:prstGeom prst="rect">
            <a:avLst/>
          </a:prstGeom>
          <a:noFill/>
          <a:ln w="15875">
            <a:solidFill>
              <a:schemeClr val="accent1">
                <a:lumMod val="75000"/>
              </a:schemeClr>
            </a:solidFill>
          </a:ln>
        </p:spPr>
        <p:txBody>
          <a:bodyPr wrap="square" rtlCol="0">
            <a:spAutoFit/>
          </a:bodyPr>
          <a:lstStyle/>
          <a:p>
            <a:r>
              <a:rPr kumimoji="1" lang="ja-JP" altLang="en-US" sz="2200" dirty="0"/>
              <a:t>国調･匿名データ：１％抽出</a:t>
            </a:r>
          </a:p>
        </p:txBody>
      </p:sp>
      <p:sp>
        <p:nvSpPr>
          <p:cNvPr id="5" name="正方形/長方形 4">
            <a:extLst>
              <a:ext uri="{FF2B5EF4-FFF2-40B4-BE49-F238E27FC236}">
                <a16:creationId xmlns:a16="http://schemas.microsoft.com/office/drawing/2014/main" id="{58B277B9-1658-4415-8F27-C8E5880F19E5}"/>
              </a:ext>
            </a:extLst>
          </p:cNvPr>
          <p:cNvSpPr/>
          <p:nvPr/>
        </p:nvSpPr>
        <p:spPr>
          <a:xfrm>
            <a:off x="838200" y="564762"/>
            <a:ext cx="3759558" cy="56857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F0886D66-22C4-4A27-BDAD-B9391CEF8DD4}"/>
              </a:ext>
            </a:extLst>
          </p:cNvPr>
          <p:cNvSpPr/>
          <p:nvPr/>
        </p:nvSpPr>
        <p:spPr>
          <a:xfrm>
            <a:off x="7688425" y="2188177"/>
            <a:ext cx="3405486" cy="481953"/>
          </a:xfrm>
          <a:prstGeom prst="wedgeRoundRectCallout">
            <a:avLst>
              <a:gd name="adj1" fmla="val -42350"/>
              <a:gd name="adj2" fmla="val 1186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家族構成変数</a:t>
            </a:r>
            <a:r>
              <a:rPr kumimoji="1" lang="en-US" altLang="ja-JP" sz="2400" b="1" dirty="0"/>
              <a:t>(</a:t>
            </a:r>
            <a:r>
              <a:rPr lang="ja-JP" altLang="en-US" sz="2400" b="1" dirty="0">
                <a:solidFill>
                  <a:schemeClr val="bg1"/>
                </a:solidFill>
              </a:rPr>
              <a:t>全体版</a:t>
            </a:r>
            <a:r>
              <a:rPr kumimoji="1" lang="en-US" altLang="ja-JP" sz="2400" b="1" dirty="0"/>
              <a:t>)</a:t>
            </a:r>
            <a:endParaRPr kumimoji="1" lang="ja-JP" altLang="en-US" sz="2400" b="1" dirty="0"/>
          </a:p>
        </p:txBody>
      </p:sp>
    </p:spTree>
    <p:extLst>
      <p:ext uri="{BB962C8B-B14F-4D97-AF65-F5344CB8AC3E}">
        <p14:creationId xmlns:p14="http://schemas.microsoft.com/office/powerpoint/2010/main" val="378844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07FE5-24ED-451B-B4E7-AF7525411831}"/>
              </a:ext>
            </a:extLst>
          </p:cNvPr>
          <p:cNvSpPr>
            <a:spLocks noGrp="1"/>
          </p:cNvSpPr>
          <p:nvPr>
            <p:ph type="title"/>
          </p:nvPr>
        </p:nvSpPr>
        <p:spPr>
          <a:xfrm>
            <a:off x="4774223" y="416641"/>
            <a:ext cx="2643554" cy="813044"/>
          </a:xfrm>
        </p:spPr>
        <p:txBody>
          <a:bodyPr>
            <a:normAutofit/>
          </a:bodyPr>
          <a:lstStyle/>
          <a:p>
            <a:r>
              <a:rPr kumimoji="1" lang="en-US" altLang="ja-JP" sz="4000" b="1" dirty="0">
                <a:latin typeface="ＭＳ Ｐゴシック" panose="020B0600070205080204" pitchFamily="50" charset="-128"/>
                <a:ea typeface="ＭＳ Ｐゴシック" panose="020B0600070205080204" pitchFamily="50" charset="-128"/>
              </a:rPr>
              <a:t>8050</a:t>
            </a:r>
            <a:r>
              <a:rPr kumimoji="1" lang="ja-JP" altLang="en-US" sz="4000" b="1" dirty="0">
                <a:latin typeface="ＭＳ Ｐゴシック" panose="020B0600070205080204" pitchFamily="50" charset="-128"/>
                <a:ea typeface="ＭＳ Ｐゴシック" panose="020B0600070205080204" pitchFamily="50" charset="-128"/>
              </a:rPr>
              <a:t>問題</a:t>
            </a:r>
          </a:p>
        </p:txBody>
      </p:sp>
      <p:pic>
        <p:nvPicPr>
          <p:cNvPr id="9219" name="Picture 3">
            <a:extLst>
              <a:ext uri="{FF2B5EF4-FFF2-40B4-BE49-F238E27FC236}">
                <a16:creationId xmlns:a16="http://schemas.microsoft.com/office/drawing/2014/main" id="{F64B997C-FBAF-427B-8948-94AD7ACF7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53" y="1409989"/>
            <a:ext cx="11656826" cy="332841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091401DA-5E20-4590-96E4-279E17DD1F19}"/>
              </a:ext>
            </a:extLst>
          </p:cNvPr>
          <p:cNvSpPr/>
          <p:nvPr/>
        </p:nvSpPr>
        <p:spPr>
          <a:xfrm>
            <a:off x="2279560" y="1409989"/>
            <a:ext cx="888643" cy="431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A83D7D25-B0C7-403B-AE10-6C6B0F3370A7}"/>
              </a:ext>
            </a:extLst>
          </p:cNvPr>
          <p:cNvSpPr/>
          <p:nvPr/>
        </p:nvSpPr>
        <p:spPr>
          <a:xfrm>
            <a:off x="6979298" y="1409989"/>
            <a:ext cx="1978090" cy="431691"/>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9AD7FFBC-D39E-4961-B45B-0561BB81FE67}"/>
              </a:ext>
            </a:extLst>
          </p:cNvPr>
          <p:cNvSpPr/>
          <p:nvPr/>
        </p:nvSpPr>
        <p:spPr>
          <a:xfrm>
            <a:off x="4659084" y="559837"/>
            <a:ext cx="2385527" cy="55072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729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a:extLst>
              <a:ext uri="{FF2B5EF4-FFF2-40B4-BE49-F238E27FC236}">
                <a16:creationId xmlns:a16="http://schemas.microsoft.com/office/drawing/2014/main" id="{CBF01859-78BF-4B45-AB13-4EBB89B1FC2C}"/>
              </a:ext>
            </a:extLst>
          </p:cNvPr>
          <p:cNvGraphicFramePr>
            <a:graphicFrameLocks noChangeAspect="1"/>
          </p:cNvGraphicFramePr>
          <p:nvPr>
            <p:extLst>
              <p:ext uri="{D42A27DB-BD31-4B8C-83A1-F6EECF244321}">
                <p14:modId xmlns:p14="http://schemas.microsoft.com/office/powerpoint/2010/main" val="3696345914"/>
              </p:ext>
            </p:extLst>
          </p:nvPr>
        </p:nvGraphicFramePr>
        <p:xfrm>
          <a:off x="194254" y="708338"/>
          <a:ext cx="11803491" cy="5719477"/>
        </p:xfrm>
        <a:graphic>
          <a:graphicData uri="http://schemas.openxmlformats.org/presentationml/2006/ole">
            <mc:AlternateContent xmlns:mc="http://schemas.openxmlformats.org/markup-compatibility/2006">
              <mc:Choice xmlns:v="urn:schemas-microsoft-com:vml" Requires="v">
                <p:oleObj name="Worksheet" r:id="rId3" imgW="8943934" imgH="4334033" progId="Excel.Sheet.12">
                  <p:embed/>
                </p:oleObj>
              </mc:Choice>
              <mc:Fallback>
                <p:oleObj name="Worksheet" r:id="rId3" imgW="8943934" imgH="4334033" progId="Excel.Sheet.12">
                  <p:embed/>
                  <p:pic>
                    <p:nvPicPr>
                      <p:cNvPr id="0" name=""/>
                      <p:cNvPicPr/>
                      <p:nvPr/>
                    </p:nvPicPr>
                    <p:blipFill>
                      <a:blip r:embed="rId4"/>
                      <a:stretch>
                        <a:fillRect/>
                      </a:stretch>
                    </p:blipFill>
                    <p:spPr>
                      <a:xfrm>
                        <a:off x="194254" y="708338"/>
                        <a:ext cx="11803491" cy="5719477"/>
                      </a:xfrm>
                      <a:prstGeom prst="rect">
                        <a:avLst/>
                      </a:prstGeom>
                    </p:spPr>
                  </p:pic>
                </p:oleObj>
              </mc:Fallback>
            </mc:AlternateContent>
          </a:graphicData>
        </a:graphic>
      </p:graphicFrame>
      <p:sp>
        <p:nvSpPr>
          <p:cNvPr id="4" name="正方形/長方形 3">
            <a:extLst>
              <a:ext uri="{FF2B5EF4-FFF2-40B4-BE49-F238E27FC236}">
                <a16:creationId xmlns:a16="http://schemas.microsoft.com/office/drawing/2014/main" id="{21DD34DA-EC54-4ABE-907D-1831C9D28B31}"/>
              </a:ext>
            </a:extLst>
          </p:cNvPr>
          <p:cNvSpPr/>
          <p:nvPr/>
        </p:nvSpPr>
        <p:spPr>
          <a:xfrm>
            <a:off x="4881093" y="1190639"/>
            <a:ext cx="2421228" cy="246275"/>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3179CD8D-886E-4974-A7E2-143A3B12AF77}"/>
              </a:ext>
            </a:extLst>
          </p:cNvPr>
          <p:cNvSpPr/>
          <p:nvPr/>
        </p:nvSpPr>
        <p:spPr>
          <a:xfrm>
            <a:off x="6507729" y="820523"/>
            <a:ext cx="3746613" cy="317811"/>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66B631D-7BDF-4B45-A6AC-F55F510F1A03}"/>
              </a:ext>
            </a:extLst>
          </p:cNvPr>
          <p:cNvSpPr/>
          <p:nvPr/>
        </p:nvSpPr>
        <p:spPr>
          <a:xfrm>
            <a:off x="194254" y="1782146"/>
            <a:ext cx="1214668" cy="1110343"/>
          </a:xfrm>
          <a:prstGeom prst="rect">
            <a:avLst/>
          </a:prstGeom>
          <a:noFill/>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CCE6F26-1E46-4570-9562-2CFAE9496A24}"/>
              </a:ext>
            </a:extLst>
          </p:cNvPr>
          <p:cNvSpPr/>
          <p:nvPr/>
        </p:nvSpPr>
        <p:spPr>
          <a:xfrm>
            <a:off x="3369772" y="1782146"/>
            <a:ext cx="1214668" cy="276810"/>
          </a:xfrm>
          <a:prstGeom prst="rect">
            <a:avLst/>
          </a:prstGeom>
          <a:noFill/>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2CD89CC-7A3C-4A96-AB75-1E686BF9C3E6}"/>
              </a:ext>
            </a:extLst>
          </p:cNvPr>
          <p:cNvSpPr/>
          <p:nvPr/>
        </p:nvSpPr>
        <p:spPr>
          <a:xfrm>
            <a:off x="8756646" y="1782146"/>
            <a:ext cx="1214668" cy="276810"/>
          </a:xfrm>
          <a:prstGeom prst="rect">
            <a:avLst/>
          </a:prstGeom>
          <a:noFill/>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A422942-3927-471D-A463-24A7DC6C63A8}"/>
              </a:ext>
            </a:extLst>
          </p:cNvPr>
          <p:cNvSpPr/>
          <p:nvPr/>
        </p:nvSpPr>
        <p:spPr>
          <a:xfrm>
            <a:off x="8332237" y="6177158"/>
            <a:ext cx="2357534" cy="250657"/>
          </a:xfrm>
          <a:prstGeom prst="rect">
            <a:avLst/>
          </a:prstGeom>
          <a:noFill/>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81AAAA5-28D5-4152-90F3-4F6C9FBB6EA9}"/>
              </a:ext>
            </a:extLst>
          </p:cNvPr>
          <p:cNvSpPr/>
          <p:nvPr/>
        </p:nvSpPr>
        <p:spPr>
          <a:xfrm>
            <a:off x="2258008" y="2892518"/>
            <a:ext cx="1017037" cy="250657"/>
          </a:xfrm>
          <a:prstGeom prst="rect">
            <a:avLst/>
          </a:prstGeom>
          <a:noFill/>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D63399C-516F-4195-B36A-63920B1FEACE}"/>
              </a:ext>
            </a:extLst>
          </p:cNvPr>
          <p:cNvSpPr/>
          <p:nvPr/>
        </p:nvSpPr>
        <p:spPr>
          <a:xfrm>
            <a:off x="6027576" y="3191069"/>
            <a:ext cx="625151" cy="1688840"/>
          </a:xfrm>
          <a:prstGeom prst="rect">
            <a:avLst/>
          </a:prstGeom>
          <a:noFill/>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4840ABE8-F66F-4083-A9EB-1AD3111A363A}"/>
              </a:ext>
            </a:extLst>
          </p:cNvPr>
          <p:cNvSpPr/>
          <p:nvPr/>
        </p:nvSpPr>
        <p:spPr>
          <a:xfrm>
            <a:off x="11372594" y="3191069"/>
            <a:ext cx="625151" cy="1688840"/>
          </a:xfrm>
          <a:prstGeom prst="rect">
            <a:avLst/>
          </a:prstGeom>
          <a:noFill/>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59549589-175B-4823-8AF6-11E462A29E51}"/>
              </a:ext>
            </a:extLst>
          </p:cNvPr>
          <p:cNvSpPr/>
          <p:nvPr/>
        </p:nvSpPr>
        <p:spPr>
          <a:xfrm>
            <a:off x="7542245" y="2892518"/>
            <a:ext cx="1017037" cy="250657"/>
          </a:xfrm>
          <a:prstGeom prst="rect">
            <a:avLst/>
          </a:prstGeom>
          <a:noFill/>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95091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id="{9338CDE5-31B2-48ED-A17D-D22A90C8BEB0}"/>
              </a:ext>
            </a:extLst>
          </p:cNvPr>
          <p:cNvGraphicFramePr>
            <a:graphicFrameLocks noChangeAspect="1"/>
          </p:cNvGraphicFramePr>
          <p:nvPr>
            <p:extLst>
              <p:ext uri="{D42A27DB-BD31-4B8C-83A1-F6EECF244321}">
                <p14:modId xmlns:p14="http://schemas.microsoft.com/office/powerpoint/2010/main" val="544402341"/>
              </p:ext>
            </p:extLst>
          </p:nvPr>
        </p:nvGraphicFramePr>
        <p:xfrm>
          <a:off x="257812" y="542389"/>
          <a:ext cx="11811075" cy="5942160"/>
        </p:xfrm>
        <a:graphic>
          <a:graphicData uri="http://schemas.openxmlformats.org/presentationml/2006/ole">
            <mc:AlternateContent xmlns:mc="http://schemas.openxmlformats.org/markup-compatibility/2006">
              <mc:Choice xmlns:v="urn:schemas-microsoft-com:vml" Requires="v">
                <p:oleObj name="Worksheet" r:id="rId3" imgW="9106062" imgH="4581600" progId="Excel.Sheet.12">
                  <p:embed/>
                </p:oleObj>
              </mc:Choice>
              <mc:Fallback>
                <p:oleObj name="Worksheet" r:id="rId3" imgW="9106062" imgH="4581600" progId="Excel.Sheet.12">
                  <p:embed/>
                  <p:pic>
                    <p:nvPicPr>
                      <p:cNvPr id="0" name=""/>
                      <p:cNvPicPr/>
                      <p:nvPr/>
                    </p:nvPicPr>
                    <p:blipFill>
                      <a:blip r:embed="rId4"/>
                      <a:stretch>
                        <a:fillRect/>
                      </a:stretch>
                    </p:blipFill>
                    <p:spPr>
                      <a:xfrm>
                        <a:off x="257812" y="542389"/>
                        <a:ext cx="11811075" cy="5942160"/>
                      </a:xfrm>
                      <a:prstGeom prst="rect">
                        <a:avLst/>
                      </a:prstGeom>
                    </p:spPr>
                  </p:pic>
                </p:oleObj>
              </mc:Fallback>
            </mc:AlternateContent>
          </a:graphicData>
        </a:graphic>
      </p:graphicFrame>
      <p:sp>
        <p:nvSpPr>
          <p:cNvPr id="6" name="正方形/長方形 5">
            <a:extLst>
              <a:ext uri="{FF2B5EF4-FFF2-40B4-BE49-F238E27FC236}">
                <a16:creationId xmlns:a16="http://schemas.microsoft.com/office/drawing/2014/main" id="{148F6975-E708-4549-802E-8B32804C71C8}"/>
              </a:ext>
            </a:extLst>
          </p:cNvPr>
          <p:cNvSpPr/>
          <p:nvPr/>
        </p:nvSpPr>
        <p:spPr>
          <a:xfrm>
            <a:off x="4885386" y="1110738"/>
            <a:ext cx="2421228" cy="283336"/>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DB57F3A-CF6B-48B3-8AD0-1466D2F69073}"/>
              </a:ext>
            </a:extLst>
          </p:cNvPr>
          <p:cNvSpPr/>
          <p:nvPr/>
        </p:nvSpPr>
        <p:spPr>
          <a:xfrm>
            <a:off x="7663542" y="2960208"/>
            <a:ext cx="1017037" cy="222692"/>
          </a:xfrm>
          <a:prstGeom prst="rect">
            <a:avLst/>
          </a:prstGeom>
          <a:noFill/>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10995AE-28D8-455B-B954-D01458550AFB}"/>
              </a:ext>
            </a:extLst>
          </p:cNvPr>
          <p:cNvSpPr/>
          <p:nvPr/>
        </p:nvSpPr>
        <p:spPr>
          <a:xfrm>
            <a:off x="6018245" y="3182900"/>
            <a:ext cx="746455" cy="1708744"/>
          </a:xfrm>
          <a:prstGeom prst="rect">
            <a:avLst/>
          </a:prstGeom>
          <a:noFill/>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774B404-0A1F-41ED-A4C3-8CFE4949CAEA}"/>
              </a:ext>
            </a:extLst>
          </p:cNvPr>
          <p:cNvSpPr/>
          <p:nvPr/>
        </p:nvSpPr>
        <p:spPr>
          <a:xfrm>
            <a:off x="11416340" y="3199160"/>
            <a:ext cx="634483" cy="1708744"/>
          </a:xfrm>
          <a:prstGeom prst="rect">
            <a:avLst/>
          </a:prstGeom>
          <a:noFill/>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E5906BB-6A00-48F8-8451-41E9FFF8F470}"/>
              </a:ext>
            </a:extLst>
          </p:cNvPr>
          <p:cNvSpPr/>
          <p:nvPr/>
        </p:nvSpPr>
        <p:spPr>
          <a:xfrm>
            <a:off x="2273559" y="2960208"/>
            <a:ext cx="1017037" cy="222692"/>
          </a:xfrm>
          <a:prstGeom prst="rect">
            <a:avLst/>
          </a:prstGeom>
          <a:noFill/>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35CDD0C7-AD58-456A-B1B9-14E51833FF58}"/>
              </a:ext>
            </a:extLst>
          </p:cNvPr>
          <p:cNvSpPr/>
          <p:nvPr/>
        </p:nvSpPr>
        <p:spPr>
          <a:xfrm>
            <a:off x="8668141" y="6177158"/>
            <a:ext cx="2096277" cy="250657"/>
          </a:xfrm>
          <a:prstGeom prst="rect">
            <a:avLst/>
          </a:prstGeom>
          <a:noFill/>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6361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42D274-9C1B-4711-94ED-116DCC7BC6AF}"/>
              </a:ext>
            </a:extLst>
          </p:cNvPr>
          <p:cNvSpPr>
            <a:spLocks noGrp="1"/>
          </p:cNvSpPr>
          <p:nvPr>
            <p:ph type="title"/>
          </p:nvPr>
        </p:nvSpPr>
        <p:spPr>
          <a:xfrm>
            <a:off x="3877614" y="313609"/>
            <a:ext cx="3991377" cy="690943"/>
          </a:xfrm>
        </p:spPr>
        <p:txBody>
          <a:bodyPr>
            <a:normAutofit/>
          </a:bodyPr>
          <a:lstStyle/>
          <a:p>
            <a:r>
              <a:rPr lang="ja-JP" altLang="ja-JP" sz="4000" b="1" dirty="0">
                <a:effectLst/>
                <a:highlight>
                  <a:srgbClr val="FFFF00"/>
                </a:highlight>
                <a:latin typeface="ＭＳ Ｐゴシック" panose="020B0600070205080204" pitchFamily="50" charset="-128"/>
                <a:ea typeface="ＭＳ Ｐゴシック" panose="020B0600070205080204" pitchFamily="50" charset="-128"/>
                <a:cs typeface="ＭＳ Ｐゴシック" panose="020B0600070205080204" pitchFamily="50" charset="-128"/>
              </a:rPr>
              <a:t>母子世帯</a:t>
            </a:r>
            <a:r>
              <a:rPr lang="ja-JP" altLang="ja-JP" sz="4000" b="1"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の分析</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9D8065CA-0C6F-4378-9288-A4671D775714}"/>
              </a:ext>
            </a:extLst>
          </p:cNvPr>
          <p:cNvSpPr txBox="1"/>
          <p:nvPr/>
        </p:nvSpPr>
        <p:spPr>
          <a:xfrm>
            <a:off x="618186" y="1004552"/>
            <a:ext cx="11191741" cy="830997"/>
          </a:xfrm>
          <a:prstGeom prst="rect">
            <a:avLst/>
          </a:prstGeom>
          <a:noFill/>
          <a:ln>
            <a:solidFill>
              <a:schemeClr val="accent1"/>
            </a:solidFill>
          </a:ln>
        </p:spPr>
        <p:txBody>
          <a:bodyPr wrap="square">
            <a:spAutoFit/>
          </a:bodyPr>
          <a:lstStyle/>
          <a:p>
            <a:pPr indent="138430" algn="just"/>
            <a:r>
              <a:rPr lang="ja-JP" altLang="en-US" sz="2400" b="1" kern="100" dirty="0">
                <a:effectLst/>
                <a:highlight>
                  <a:srgbClr val="FFFF00"/>
                </a:highligh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b="1" kern="100" dirty="0">
                <a:effectLst/>
                <a:highlight>
                  <a:srgbClr val="FFFF00"/>
                </a:highlight>
                <a:latin typeface="ＭＳ Ｐゴシック" panose="020B0600070205080204" pitchFamily="50" charset="-128"/>
                <a:ea typeface="ＭＳ Ｐゴシック" panose="020B0600070205080204" pitchFamily="50" charset="-128"/>
                <a:cs typeface="ＭＳ Ｐゴシック" panose="020B0600070205080204" pitchFamily="50" charset="-128"/>
              </a:rPr>
              <a:t>母子世帯</a:t>
            </a:r>
            <a:r>
              <a:rPr lang="ja-JP" altLang="en-US" sz="2400" b="1" kern="100" dirty="0">
                <a:effectLst/>
                <a:highlight>
                  <a:srgbClr val="FFFF00"/>
                </a:highlight>
                <a:latin typeface="ＭＳ Ｐゴシック" panose="020B0600070205080204" pitchFamily="50" charset="-128"/>
                <a:ea typeface="ＭＳ Ｐゴシック" panose="020B0600070205080204" pitchFamily="50" charset="-128"/>
                <a:cs typeface="ＭＳ Ｐゴシック" panose="020B0600070205080204" pitchFamily="50" charset="-128"/>
              </a:rPr>
              <a:t>」の定義</a:t>
            </a:r>
            <a:r>
              <a:rPr lang="ja-JP" altLang="en-US"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未婚，死別又は離別の女親と，その</a:t>
            </a:r>
            <a:r>
              <a:rPr lang="ja-JP" altLang="ja-JP" sz="2400" b="1"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未婚</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a:t>
            </a:r>
            <a:r>
              <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歳未満の子供のみから成る一般世帯（他の世帯員が いないもの）</a:t>
            </a:r>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717930A8-D81C-43A8-8394-E84124EB1383}"/>
              </a:ext>
            </a:extLst>
          </p:cNvPr>
          <p:cNvSpPr txBox="1"/>
          <p:nvPr/>
        </p:nvSpPr>
        <p:spPr>
          <a:xfrm>
            <a:off x="181704" y="2067796"/>
            <a:ext cx="11852031" cy="3785652"/>
          </a:xfrm>
          <a:prstGeom prst="rect">
            <a:avLst/>
          </a:prstGeom>
          <a:noFill/>
        </p:spPr>
        <p:txBody>
          <a:bodyPr wrap="square">
            <a:spAutoFit/>
          </a:bodyPr>
          <a:lstStyle/>
          <a:p>
            <a:pPr indent="138430" algn="just"/>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家族構成変数（全体版）</a:t>
            </a:r>
            <a:r>
              <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kanjiPat</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を使って特定するには、以下の三点で検索すればよい。</a:t>
            </a:r>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just">
              <a:buFont typeface="+mj-ea"/>
              <a:buAutoNum type="circleNumDbPlain"/>
            </a:pP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世帯主｢母｣、</a:t>
            </a:r>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just">
              <a:buFont typeface="+mj-ea"/>
              <a:buAutoNum type="circleNumDbPlain"/>
            </a:pP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世帯員</a:t>
            </a:r>
            <a:r>
              <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｢伜｣</a:t>
            </a:r>
            <a:r>
              <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AND/OR </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｢好｣</a:t>
            </a:r>
            <a:r>
              <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AND (</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他に世帯員なし</a:t>
            </a:r>
            <a:r>
              <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just">
              <a:buFont typeface="+mj-ea"/>
              <a:buAutoNum type="circleNumDbPlain"/>
            </a:pP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世帯員｢伜､好｣の年齢＜</a:t>
            </a:r>
            <a:r>
              <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歳</a:t>
            </a:r>
            <a:r>
              <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未成年</a:t>
            </a:r>
            <a:r>
              <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＝国調･匿名データの年齢階層</a:t>
            </a:r>
            <a:r>
              <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15</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19</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歳</a:t>
            </a:r>
            <a:r>
              <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以下</a:t>
            </a:r>
            <a:endParaRPr lang="en-US" altLang="ja-JP" sz="24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342900" lvl="0" indent="-342900" algn="just">
              <a:buFont typeface="+mj-ea"/>
              <a:buAutoNum type="circleNumDbPlain"/>
            </a:pPr>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｢伜､好｣の年齢階層の情報は､全体版の家族構成変数</a:t>
            </a:r>
            <a:r>
              <a:rPr lang="en-US"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kanjiPat</a:t>
            </a:r>
            <a:r>
              <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を構成する各漢字に対応して変数</a:t>
            </a:r>
            <a:r>
              <a:rPr lang="en-US"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age1</a:t>
            </a:r>
            <a:r>
              <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age8</a:t>
            </a:r>
            <a:r>
              <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に格納されている。この</a:t>
            </a:r>
            <a:r>
              <a:rPr lang="en-US"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a:t>
            </a:r>
            <a:r>
              <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条件を満たす母子世帯のデータセットを作成した後、母親の年齢階層と婚姻状況のクロス表を作成した（</a:t>
            </a:r>
            <a:r>
              <a:rPr lang="ja-JP" altLang="en-US" sz="2400" b="1"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表３</a:t>
            </a:r>
            <a:r>
              <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en-US"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この表には、見かけ上の「母子世帯」（母親が有配偶）も敢えて明示した。</a:t>
            </a:r>
            <a:endParaRPr lang="ja-JP" altLang="en-US" sz="24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CB5D7CAC-0060-4145-93B7-47F4140F0A2B}"/>
              </a:ext>
            </a:extLst>
          </p:cNvPr>
          <p:cNvSpPr txBox="1"/>
          <p:nvPr/>
        </p:nvSpPr>
        <p:spPr>
          <a:xfrm>
            <a:off x="9591868" y="5022406"/>
            <a:ext cx="2302033" cy="1477328"/>
          </a:xfrm>
          <a:prstGeom prst="rect">
            <a:avLst/>
          </a:prstGeom>
          <a:noFill/>
          <a:ln w="34925">
            <a:solidFill>
              <a:srgbClr val="FF0000"/>
            </a:solidFill>
          </a:ln>
        </p:spPr>
        <p:txBody>
          <a:bodyPr wrap="square" rtlCol="0">
            <a:spAutoFit/>
          </a:bodyPr>
          <a:lstStyle/>
          <a:p>
            <a:r>
              <a:rPr kumimoji="1" lang="ja-JP" altLang="en-US" b="1" dirty="0">
                <a:solidFill>
                  <a:srgbClr val="FF0000"/>
                </a:solidFill>
              </a:rPr>
              <a:t>母子世帯の分析</a:t>
            </a:r>
            <a:r>
              <a:rPr kumimoji="1" lang="ja-JP" altLang="en-US" dirty="0"/>
              <a:t>は、昨年度の本研究集会報告要旨集に収録済だが</a:t>
            </a:r>
            <a:r>
              <a:rPr kumimoji="1" lang="en-US" altLang="ja-JP" dirty="0"/>
              <a:t>､</a:t>
            </a:r>
            <a:r>
              <a:rPr kumimoji="1" lang="ja-JP" altLang="en-US" dirty="0"/>
              <a:t>研究会では報告しなかった。</a:t>
            </a:r>
          </a:p>
        </p:txBody>
      </p:sp>
    </p:spTree>
    <p:extLst>
      <p:ext uri="{BB962C8B-B14F-4D97-AF65-F5344CB8AC3E}">
        <p14:creationId xmlns:p14="http://schemas.microsoft.com/office/powerpoint/2010/main" val="92763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a:extLst>
              <a:ext uri="{FF2B5EF4-FFF2-40B4-BE49-F238E27FC236}">
                <a16:creationId xmlns:a16="http://schemas.microsoft.com/office/drawing/2014/main" id="{94E868C4-2017-43E5-8E3F-05523BD12894}"/>
              </a:ext>
            </a:extLst>
          </p:cNvPr>
          <p:cNvGraphicFramePr>
            <a:graphicFrameLocks noChangeAspect="1"/>
          </p:cNvGraphicFramePr>
          <p:nvPr>
            <p:extLst>
              <p:ext uri="{D42A27DB-BD31-4B8C-83A1-F6EECF244321}">
                <p14:modId xmlns:p14="http://schemas.microsoft.com/office/powerpoint/2010/main" val="1204373685"/>
              </p:ext>
            </p:extLst>
          </p:nvPr>
        </p:nvGraphicFramePr>
        <p:xfrm>
          <a:off x="2521420" y="848144"/>
          <a:ext cx="7149159" cy="1704244"/>
        </p:xfrm>
        <a:graphic>
          <a:graphicData uri="http://schemas.openxmlformats.org/presentationml/2006/ole">
            <mc:AlternateContent xmlns:mc="http://schemas.openxmlformats.org/markup-compatibility/2006">
              <mc:Choice xmlns:v="urn:schemas-microsoft-com:vml" Requires="v">
                <p:oleObj name="Worksheet" r:id="rId3" imgW="4714997" imgH="1124094" progId="Excel.Sheet.12">
                  <p:embed/>
                </p:oleObj>
              </mc:Choice>
              <mc:Fallback>
                <p:oleObj name="Worksheet" r:id="rId3" imgW="4714997" imgH="1124094" progId="Excel.Sheet.12">
                  <p:embed/>
                  <p:pic>
                    <p:nvPicPr>
                      <p:cNvPr id="0" name=""/>
                      <p:cNvPicPr/>
                      <p:nvPr/>
                    </p:nvPicPr>
                    <p:blipFill>
                      <a:blip r:embed="rId4"/>
                      <a:stretch>
                        <a:fillRect/>
                      </a:stretch>
                    </p:blipFill>
                    <p:spPr>
                      <a:xfrm>
                        <a:off x="2521420" y="848144"/>
                        <a:ext cx="7149159" cy="1704244"/>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B0690446-6352-461D-BAFB-2FEF1EAEA60C}"/>
              </a:ext>
            </a:extLst>
          </p:cNvPr>
          <p:cNvPicPr>
            <a:picLocks noChangeAspect="1"/>
          </p:cNvPicPr>
          <p:nvPr/>
        </p:nvPicPr>
        <p:blipFill>
          <a:blip r:embed="rId5"/>
          <a:stretch>
            <a:fillRect/>
          </a:stretch>
        </p:blipFill>
        <p:spPr>
          <a:xfrm>
            <a:off x="873547" y="248653"/>
            <a:ext cx="9924956" cy="530388"/>
          </a:xfrm>
          <a:prstGeom prst="rect">
            <a:avLst/>
          </a:prstGeom>
        </p:spPr>
      </p:pic>
      <p:pic>
        <p:nvPicPr>
          <p:cNvPr id="8" name="図 7">
            <a:extLst>
              <a:ext uri="{FF2B5EF4-FFF2-40B4-BE49-F238E27FC236}">
                <a16:creationId xmlns:a16="http://schemas.microsoft.com/office/drawing/2014/main" id="{6AD4D36A-1458-455C-AB23-460D50AF646C}"/>
              </a:ext>
            </a:extLst>
          </p:cNvPr>
          <p:cNvPicPr>
            <a:picLocks noChangeAspect="1"/>
          </p:cNvPicPr>
          <p:nvPr/>
        </p:nvPicPr>
        <p:blipFill>
          <a:blip r:embed="rId6"/>
          <a:stretch>
            <a:fillRect/>
          </a:stretch>
        </p:blipFill>
        <p:spPr>
          <a:xfrm>
            <a:off x="565174" y="2617793"/>
            <a:ext cx="11061659" cy="821931"/>
          </a:xfrm>
          <a:prstGeom prst="rect">
            <a:avLst/>
          </a:prstGeom>
        </p:spPr>
      </p:pic>
      <p:graphicFrame>
        <p:nvGraphicFramePr>
          <p:cNvPr id="9" name="オブジェクト 8">
            <a:extLst>
              <a:ext uri="{FF2B5EF4-FFF2-40B4-BE49-F238E27FC236}">
                <a16:creationId xmlns:a16="http://schemas.microsoft.com/office/drawing/2014/main" id="{F4903C58-5FE0-46E9-8D9A-DD53929B9A97}"/>
              </a:ext>
            </a:extLst>
          </p:cNvPr>
          <p:cNvGraphicFramePr>
            <a:graphicFrameLocks noChangeAspect="1"/>
          </p:cNvGraphicFramePr>
          <p:nvPr>
            <p:extLst>
              <p:ext uri="{D42A27DB-BD31-4B8C-83A1-F6EECF244321}">
                <p14:modId xmlns:p14="http://schemas.microsoft.com/office/powerpoint/2010/main" val="2600350478"/>
              </p:ext>
            </p:extLst>
          </p:nvPr>
        </p:nvGraphicFramePr>
        <p:xfrm>
          <a:off x="2227528" y="3246289"/>
          <a:ext cx="7736943" cy="3360490"/>
        </p:xfrm>
        <a:graphic>
          <a:graphicData uri="http://schemas.openxmlformats.org/presentationml/2006/ole">
            <mc:AlternateContent xmlns:mc="http://schemas.openxmlformats.org/markup-compatibility/2006">
              <mc:Choice xmlns:v="urn:schemas-microsoft-com:vml" Requires="v">
                <p:oleObj name="Worksheet" r:id="rId7" imgW="4714997" imgH="2047932" progId="Excel.Sheet.12">
                  <p:embed/>
                </p:oleObj>
              </mc:Choice>
              <mc:Fallback>
                <p:oleObj name="Worksheet" r:id="rId7" imgW="4714997" imgH="2047932" progId="Excel.Sheet.12">
                  <p:embed/>
                  <p:pic>
                    <p:nvPicPr>
                      <p:cNvPr id="0" name=""/>
                      <p:cNvPicPr/>
                      <p:nvPr/>
                    </p:nvPicPr>
                    <p:blipFill>
                      <a:blip r:embed="rId8"/>
                      <a:stretch>
                        <a:fillRect/>
                      </a:stretch>
                    </p:blipFill>
                    <p:spPr>
                      <a:xfrm>
                        <a:off x="2227528" y="3246289"/>
                        <a:ext cx="7736943" cy="3360490"/>
                      </a:xfrm>
                      <a:prstGeom prst="rect">
                        <a:avLst/>
                      </a:prstGeom>
                    </p:spPr>
                  </p:pic>
                </p:oleObj>
              </mc:Fallback>
            </mc:AlternateContent>
          </a:graphicData>
        </a:graphic>
      </p:graphicFrame>
      <p:sp>
        <p:nvSpPr>
          <p:cNvPr id="10" name="正方形/長方形 9">
            <a:extLst>
              <a:ext uri="{FF2B5EF4-FFF2-40B4-BE49-F238E27FC236}">
                <a16:creationId xmlns:a16="http://schemas.microsoft.com/office/drawing/2014/main" id="{26770F44-E23E-4D5B-8817-D5D93CAACABC}"/>
              </a:ext>
            </a:extLst>
          </p:cNvPr>
          <p:cNvSpPr/>
          <p:nvPr/>
        </p:nvSpPr>
        <p:spPr>
          <a:xfrm>
            <a:off x="7842738" y="251222"/>
            <a:ext cx="1090247" cy="4513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18307D3-B6F7-4FBB-AB8E-DF54DB7BABD8}"/>
              </a:ext>
            </a:extLst>
          </p:cNvPr>
          <p:cNvSpPr/>
          <p:nvPr/>
        </p:nvSpPr>
        <p:spPr>
          <a:xfrm>
            <a:off x="7895492" y="2742226"/>
            <a:ext cx="1670540" cy="4513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A9DC64C-5B02-4BF8-9186-082CCF333138}"/>
              </a:ext>
            </a:extLst>
          </p:cNvPr>
          <p:cNvSpPr/>
          <p:nvPr/>
        </p:nvSpPr>
        <p:spPr>
          <a:xfrm>
            <a:off x="5238146" y="824080"/>
            <a:ext cx="805099" cy="3135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9D31DCD-DD24-47F1-B598-105129E0B9D6}"/>
              </a:ext>
            </a:extLst>
          </p:cNvPr>
          <p:cNvSpPr/>
          <p:nvPr/>
        </p:nvSpPr>
        <p:spPr>
          <a:xfrm>
            <a:off x="5238145" y="3246289"/>
            <a:ext cx="805099" cy="3135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E781454-D173-45F5-8CCA-F61596A78861}"/>
              </a:ext>
            </a:extLst>
          </p:cNvPr>
          <p:cNvSpPr txBox="1"/>
          <p:nvPr/>
        </p:nvSpPr>
        <p:spPr>
          <a:xfrm>
            <a:off x="9771036" y="2742226"/>
            <a:ext cx="1430360" cy="523220"/>
          </a:xfrm>
          <a:prstGeom prst="rect">
            <a:avLst/>
          </a:prstGeom>
          <a:noFill/>
        </p:spPr>
        <p:txBody>
          <a:bodyPr wrap="square" rtlCol="0">
            <a:spAutoFit/>
          </a:bodyPr>
          <a:lstStyle/>
          <a:p>
            <a:r>
              <a:rPr kumimoji="1" lang="en-US" altLang="ja-JP" sz="2800" b="1" dirty="0">
                <a:solidFill>
                  <a:srgbClr val="FF0000"/>
                </a:solidFill>
              </a:rPr>
              <a:t>1%</a:t>
            </a:r>
            <a:r>
              <a:rPr kumimoji="1" lang="ja-JP" altLang="en-US" sz="2800" b="1" dirty="0">
                <a:solidFill>
                  <a:srgbClr val="FF0000"/>
                </a:solidFill>
              </a:rPr>
              <a:t>抽出</a:t>
            </a:r>
          </a:p>
        </p:txBody>
      </p:sp>
    </p:spTree>
    <p:extLst>
      <p:ext uri="{BB962C8B-B14F-4D97-AF65-F5344CB8AC3E}">
        <p14:creationId xmlns:p14="http://schemas.microsoft.com/office/powerpoint/2010/main" val="290042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a:extLst>
              <a:ext uri="{FF2B5EF4-FFF2-40B4-BE49-F238E27FC236}">
                <a16:creationId xmlns:a16="http://schemas.microsoft.com/office/drawing/2014/main" id="{709C0C51-F4D1-4AE1-816C-F1D3A8E19889}"/>
              </a:ext>
            </a:extLst>
          </p:cNvPr>
          <p:cNvGraphicFramePr>
            <a:graphicFrameLocks noChangeAspect="1"/>
          </p:cNvGraphicFramePr>
          <p:nvPr>
            <p:extLst>
              <p:ext uri="{D42A27DB-BD31-4B8C-83A1-F6EECF244321}">
                <p14:modId xmlns:p14="http://schemas.microsoft.com/office/powerpoint/2010/main" val="86631407"/>
              </p:ext>
            </p:extLst>
          </p:nvPr>
        </p:nvGraphicFramePr>
        <p:xfrm>
          <a:off x="248288" y="965353"/>
          <a:ext cx="11390623" cy="4620969"/>
        </p:xfrm>
        <a:graphic>
          <a:graphicData uri="http://schemas.openxmlformats.org/presentationml/2006/ole">
            <mc:AlternateContent xmlns:mc="http://schemas.openxmlformats.org/markup-compatibility/2006">
              <mc:Choice xmlns:v="urn:schemas-microsoft-com:vml" Requires="v">
                <p:oleObj name="Worksheet" r:id="rId3" imgW="8382000" imgH="3400474" progId="Excel.Sheet.12">
                  <p:embed/>
                </p:oleObj>
              </mc:Choice>
              <mc:Fallback>
                <p:oleObj name="Worksheet" r:id="rId3" imgW="8382000" imgH="3400474" progId="Excel.Sheet.12">
                  <p:embed/>
                  <p:pic>
                    <p:nvPicPr>
                      <p:cNvPr id="0" name=""/>
                      <p:cNvPicPr/>
                      <p:nvPr/>
                    </p:nvPicPr>
                    <p:blipFill>
                      <a:blip r:embed="rId4"/>
                      <a:stretch>
                        <a:fillRect/>
                      </a:stretch>
                    </p:blipFill>
                    <p:spPr>
                      <a:xfrm>
                        <a:off x="248288" y="965353"/>
                        <a:ext cx="11390623" cy="4620969"/>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D5DC4FB4-C6F9-488A-BB8A-826DE5B56906}"/>
              </a:ext>
            </a:extLst>
          </p:cNvPr>
          <p:cNvPicPr>
            <a:picLocks noChangeAspect="1"/>
          </p:cNvPicPr>
          <p:nvPr/>
        </p:nvPicPr>
        <p:blipFill>
          <a:blip r:embed="rId5"/>
          <a:stretch>
            <a:fillRect/>
          </a:stretch>
        </p:blipFill>
        <p:spPr>
          <a:xfrm>
            <a:off x="4005072" y="3275838"/>
            <a:ext cx="4181856" cy="306324"/>
          </a:xfrm>
          <a:prstGeom prst="rect">
            <a:avLst/>
          </a:prstGeom>
        </p:spPr>
      </p:pic>
      <p:sp>
        <p:nvSpPr>
          <p:cNvPr id="6" name="テキスト ボックス 5">
            <a:extLst>
              <a:ext uri="{FF2B5EF4-FFF2-40B4-BE49-F238E27FC236}">
                <a16:creationId xmlns:a16="http://schemas.microsoft.com/office/drawing/2014/main" id="{E643B4D6-6972-475C-8863-E21F1BB3E4DF}"/>
              </a:ext>
            </a:extLst>
          </p:cNvPr>
          <p:cNvSpPr txBox="1"/>
          <p:nvPr/>
        </p:nvSpPr>
        <p:spPr>
          <a:xfrm>
            <a:off x="3505200" y="504302"/>
            <a:ext cx="4876800" cy="369332"/>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表３　母子世帯：未成年･非婚の子供同居</a:t>
            </a:r>
          </a:p>
        </p:txBody>
      </p:sp>
      <p:sp>
        <p:nvSpPr>
          <p:cNvPr id="7" name="テキスト ボックス 6">
            <a:extLst>
              <a:ext uri="{FF2B5EF4-FFF2-40B4-BE49-F238E27FC236}">
                <a16:creationId xmlns:a16="http://schemas.microsoft.com/office/drawing/2014/main" id="{4BDB7EE6-62DC-4085-8E30-EC1ABD959C61}"/>
              </a:ext>
            </a:extLst>
          </p:cNvPr>
          <p:cNvSpPr txBox="1"/>
          <p:nvPr/>
        </p:nvSpPr>
        <p:spPr>
          <a:xfrm>
            <a:off x="1467853" y="5783179"/>
            <a:ext cx="7611979" cy="646331"/>
          </a:xfrm>
          <a:prstGeom prst="rect">
            <a:avLst/>
          </a:prstGeom>
          <a:noFill/>
        </p:spPr>
        <p:txBody>
          <a:bodyPr wrap="square" rtlCol="0">
            <a:spAutoFit/>
          </a:bodyPr>
          <a:lstStyle/>
          <a:p>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匿名データには集計用乗率が含まれていないが、</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抽出データなので、</a:t>
            </a:r>
            <a:endPar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世帯数は</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倍すれば世帯数は国勢調査の公表結果の数字にかなり近づく。</a:t>
            </a:r>
          </a:p>
        </p:txBody>
      </p:sp>
      <p:sp>
        <p:nvSpPr>
          <p:cNvPr id="8" name="テキスト ボックス 7">
            <a:extLst>
              <a:ext uri="{FF2B5EF4-FFF2-40B4-BE49-F238E27FC236}">
                <a16:creationId xmlns:a16="http://schemas.microsoft.com/office/drawing/2014/main" id="{E511BA38-C312-44E7-B764-4CA1AFEF5767}"/>
              </a:ext>
            </a:extLst>
          </p:cNvPr>
          <p:cNvSpPr txBox="1"/>
          <p:nvPr/>
        </p:nvSpPr>
        <p:spPr>
          <a:xfrm>
            <a:off x="9865894" y="5554093"/>
            <a:ext cx="1716505" cy="338554"/>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国調：匿名データ</a:t>
            </a:r>
          </a:p>
        </p:txBody>
      </p:sp>
    </p:spTree>
    <p:extLst>
      <p:ext uri="{BB962C8B-B14F-4D97-AF65-F5344CB8AC3E}">
        <p14:creationId xmlns:p14="http://schemas.microsoft.com/office/powerpoint/2010/main" val="103129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D4554-562E-4757-AD41-614482CFAF3F}"/>
              </a:ext>
            </a:extLst>
          </p:cNvPr>
          <p:cNvSpPr>
            <a:spLocks noGrp="1"/>
          </p:cNvSpPr>
          <p:nvPr>
            <p:ph type="title"/>
          </p:nvPr>
        </p:nvSpPr>
        <p:spPr>
          <a:xfrm>
            <a:off x="838200" y="175958"/>
            <a:ext cx="10515600" cy="997721"/>
          </a:xfrm>
        </p:spPr>
        <p:txBody>
          <a:bodyPr>
            <a:normAutofit/>
          </a:bodyPr>
          <a:lstStyle/>
          <a:p>
            <a:pPr algn="ctr"/>
            <a:r>
              <a:rPr kumimoji="1" lang="ja-JP" altLang="en-US" sz="5400" b="1" dirty="0">
                <a:latin typeface="ＭＳ Ｐゴシック" panose="020B0600070205080204" pitchFamily="50" charset="-128"/>
                <a:ea typeface="ＭＳ Ｐゴシック" panose="020B0600070205080204" pitchFamily="50" charset="-128"/>
              </a:rPr>
              <a:t>研究のねらい</a:t>
            </a:r>
          </a:p>
        </p:txBody>
      </p:sp>
      <p:sp>
        <p:nvSpPr>
          <p:cNvPr id="3" name="コンテンツ プレースホルダー 2">
            <a:extLst>
              <a:ext uri="{FF2B5EF4-FFF2-40B4-BE49-F238E27FC236}">
                <a16:creationId xmlns:a16="http://schemas.microsoft.com/office/drawing/2014/main" id="{0A545EA2-9649-4340-8AF4-E739A2C419D6}"/>
              </a:ext>
            </a:extLst>
          </p:cNvPr>
          <p:cNvSpPr>
            <a:spLocks noGrp="1"/>
          </p:cNvSpPr>
          <p:nvPr>
            <p:ph idx="1"/>
          </p:nvPr>
        </p:nvSpPr>
        <p:spPr>
          <a:xfrm>
            <a:off x="632138" y="1334328"/>
            <a:ext cx="3218645" cy="4151627"/>
          </a:xfrm>
        </p:spPr>
        <p:txBody>
          <a:bodyPr>
            <a:noAutofit/>
          </a:bodyPr>
          <a:lstStyle/>
          <a:p>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8050</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問題</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少子高齢化</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人口減少</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ひとり親世帯</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貧困世帯</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経済格差</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矢印: 左右 3">
            <a:extLst>
              <a:ext uri="{FF2B5EF4-FFF2-40B4-BE49-F238E27FC236}">
                <a16:creationId xmlns:a16="http://schemas.microsoft.com/office/drawing/2014/main" id="{5C119505-393A-446F-947C-B4519370BE19}"/>
              </a:ext>
            </a:extLst>
          </p:cNvPr>
          <p:cNvSpPr/>
          <p:nvPr/>
        </p:nvSpPr>
        <p:spPr>
          <a:xfrm>
            <a:off x="6597739" y="5838474"/>
            <a:ext cx="1416676" cy="3863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上 4">
            <a:extLst>
              <a:ext uri="{FF2B5EF4-FFF2-40B4-BE49-F238E27FC236}">
                <a16:creationId xmlns:a16="http://schemas.microsoft.com/office/drawing/2014/main" id="{0C0F6D86-BC2F-405E-8714-053CA9FF16CE}"/>
              </a:ext>
            </a:extLst>
          </p:cNvPr>
          <p:cNvSpPr/>
          <p:nvPr/>
        </p:nvSpPr>
        <p:spPr>
          <a:xfrm>
            <a:off x="9401575" y="4268076"/>
            <a:ext cx="566671" cy="11719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75AF5A9-1037-41FD-AE50-72EE7AA180A8}"/>
              </a:ext>
            </a:extLst>
          </p:cNvPr>
          <p:cNvSpPr txBox="1"/>
          <p:nvPr/>
        </p:nvSpPr>
        <p:spPr>
          <a:xfrm>
            <a:off x="7396766" y="3013983"/>
            <a:ext cx="4773767" cy="1107996"/>
          </a:xfrm>
          <a:prstGeom prst="rect">
            <a:avLst/>
          </a:prstGeom>
          <a:noFill/>
        </p:spPr>
        <p:txBody>
          <a:bodyPr wrap="square" rtlCol="0">
            <a:spAutoFit/>
          </a:bodyPr>
          <a:lstStyle/>
          <a:p>
            <a:r>
              <a:rPr kumimoji="1" lang="ja-JP" altLang="en-US" sz="6600" dirty="0">
                <a:highlight>
                  <a:srgbClr val="FFFF00"/>
                </a:highlight>
                <a:latin typeface="ＭＳ Ｐゴシック" panose="020B0600070205080204" pitchFamily="50" charset="-128"/>
                <a:ea typeface="ＭＳ Ｐゴシック" panose="020B0600070205080204" pitchFamily="50" charset="-128"/>
              </a:rPr>
              <a:t>世帯の分類</a:t>
            </a:r>
          </a:p>
        </p:txBody>
      </p:sp>
      <p:sp>
        <p:nvSpPr>
          <p:cNvPr id="7" name="テキスト ボックス 6">
            <a:extLst>
              <a:ext uri="{FF2B5EF4-FFF2-40B4-BE49-F238E27FC236}">
                <a16:creationId xmlns:a16="http://schemas.microsoft.com/office/drawing/2014/main" id="{CE145CF0-F0AE-41E5-9CA8-B130EC8F3A7F}"/>
              </a:ext>
            </a:extLst>
          </p:cNvPr>
          <p:cNvSpPr txBox="1"/>
          <p:nvPr/>
        </p:nvSpPr>
        <p:spPr>
          <a:xfrm>
            <a:off x="365974" y="5622612"/>
            <a:ext cx="5730026" cy="769441"/>
          </a:xfrm>
          <a:prstGeom prst="rect">
            <a:avLst/>
          </a:prstGeom>
          <a:noFill/>
        </p:spPr>
        <p:txBody>
          <a:bodyPr wrap="square" rtlCol="0">
            <a:spAutoFit/>
          </a:bodyPr>
          <a:lstStyle/>
          <a:p>
            <a:r>
              <a:rPr lang="ja-JP" altLang="en-US" sz="4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これら</a:t>
            </a:r>
            <a:r>
              <a:rPr lang="ja-JP" altLang="ja-JP" sz="4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の諸問題の対策</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en-US" sz="3600" dirty="0"/>
          </a:p>
        </p:txBody>
      </p:sp>
      <p:sp>
        <p:nvSpPr>
          <p:cNvPr id="8" name="テキスト ボックス 7">
            <a:extLst>
              <a:ext uri="{FF2B5EF4-FFF2-40B4-BE49-F238E27FC236}">
                <a16:creationId xmlns:a16="http://schemas.microsoft.com/office/drawing/2014/main" id="{0857BD53-6747-4301-A63E-FD0D880588D6}"/>
              </a:ext>
            </a:extLst>
          </p:cNvPr>
          <p:cNvSpPr txBox="1"/>
          <p:nvPr/>
        </p:nvSpPr>
        <p:spPr>
          <a:xfrm>
            <a:off x="8516155" y="5569992"/>
            <a:ext cx="3193961" cy="923330"/>
          </a:xfrm>
          <a:prstGeom prst="rect">
            <a:avLst/>
          </a:prstGeom>
          <a:noFill/>
        </p:spPr>
        <p:txBody>
          <a:bodyPr wrap="square" rtlCol="0">
            <a:spAutoFit/>
          </a:bodyPr>
          <a:lstStyle/>
          <a:p>
            <a:r>
              <a:rPr lang="ja-JP" altLang="ja-JP" sz="54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世帯構造</a:t>
            </a:r>
            <a:endParaRPr kumimoji="1" lang="ja-JP" altLang="en-US" sz="5400" dirty="0">
              <a:solidFill>
                <a:srgbClr val="FF0000"/>
              </a:solidFill>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0F12A6D0-6E9C-4D24-831F-2B5E6F026166}"/>
              </a:ext>
            </a:extLst>
          </p:cNvPr>
          <p:cNvSpPr txBox="1"/>
          <p:nvPr/>
        </p:nvSpPr>
        <p:spPr>
          <a:xfrm>
            <a:off x="3830405" y="1310336"/>
            <a:ext cx="3477833" cy="3108543"/>
          </a:xfrm>
          <a:prstGeom prst="rect">
            <a:avLst/>
          </a:prstGeom>
          <a:noFill/>
          <a:ln w="66675">
            <a:solidFill>
              <a:schemeClr val="accent1"/>
            </a:solidFill>
          </a:ln>
        </p:spPr>
        <p:txBody>
          <a:bodyPr wrap="square" rtlCol="0">
            <a:spAutoFit/>
          </a:bodyPr>
          <a:lstStyle/>
          <a:p>
            <a:pPr algn="ctr"/>
            <a:r>
              <a:rPr kumimoji="1" lang="ja-JP" altLang="en-US" sz="2800" b="1" dirty="0">
                <a:highlight>
                  <a:srgbClr val="FFFF00"/>
                </a:highlight>
                <a:latin typeface="ＭＳ Ｐゴシック" panose="020B0600070205080204" pitchFamily="50" charset="-128"/>
                <a:ea typeface="ＭＳ Ｐゴシック" panose="020B0600070205080204" pitchFamily="50" charset="-128"/>
              </a:rPr>
              <a:t>匿名データ</a:t>
            </a:r>
            <a:endParaRPr kumimoji="1" lang="en-US" altLang="ja-JP" sz="2800" b="1" dirty="0">
              <a:highlight>
                <a:srgbClr val="FFFF00"/>
              </a:highlight>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国勢調査</a:t>
            </a:r>
          </a:p>
          <a:p>
            <a:r>
              <a:rPr kumimoji="1" lang="ja-JP" altLang="en-US" sz="2800" dirty="0">
                <a:latin typeface="ＭＳ Ｐゴシック" panose="020B0600070205080204" pitchFamily="50" charset="-128"/>
                <a:ea typeface="ＭＳ Ｐゴシック" panose="020B0600070205080204" pitchFamily="50" charset="-128"/>
              </a:rPr>
              <a:t>労働力調査</a:t>
            </a:r>
            <a:endParaRPr kumimoji="1" lang="en-US" altLang="ja-JP" sz="2800" dirty="0">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住宅・土地統計調査</a:t>
            </a:r>
          </a:p>
          <a:p>
            <a:r>
              <a:rPr kumimoji="1" lang="ja-JP" altLang="en-US" sz="2800" dirty="0">
                <a:latin typeface="ＭＳ Ｐゴシック" panose="020B0600070205080204" pitchFamily="50" charset="-128"/>
                <a:ea typeface="ＭＳ Ｐゴシック" panose="020B0600070205080204" pitchFamily="50" charset="-128"/>
              </a:rPr>
              <a:t>全国消費実態調査</a:t>
            </a:r>
          </a:p>
          <a:p>
            <a:r>
              <a:rPr kumimoji="1" lang="ja-JP" altLang="en-US" sz="2800" dirty="0">
                <a:latin typeface="ＭＳ Ｐゴシック" panose="020B0600070205080204" pitchFamily="50" charset="-128"/>
                <a:ea typeface="ＭＳ Ｐゴシック" panose="020B0600070205080204" pitchFamily="50" charset="-128"/>
              </a:rPr>
              <a:t>就業構造基本調査</a:t>
            </a:r>
          </a:p>
          <a:p>
            <a:r>
              <a:rPr kumimoji="1" lang="ja-JP" altLang="en-US" sz="2800" dirty="0">
                <a:latin typeface="ＭＳ Ｐゴシック" panose="020B0600070205080204" pitchFamily="50" charset="-128"/>
                <a:ea typeface="ＭＳ Ｐゴシック" panose="020B0600070205080204" pitchFamily="50" charset="-128"/>
              </a:rPr>
              <a:t>社会生活基本調査</a:t>
            </a:r>
          </a:p>
        </p:txBody>
      </p:sp>
      <p:sp>
        <p:nvSpPr>
          <p:cNvPr id="12" name="矢印: 上カーブ 11">
            <a:extLst>
              <a:ext uri="{FF2B5EF4-FFF2-40B4-BE49-F238E27FC236}">
                <a16:creationId xmlns:a16="http://schemas.microsoft.com/office/drawing/2014/main" id="{26CDA0C6-4756-4958-B532-FEF806FF08EA}"/>
              </a:ext>
            </a:extLst>
          </p:cNvPr>
          <p:cNvSpPr/>
          <p:nvPr/>
        </p:nvSpPr>
        <p:spPr>
          <a:xfrm rot="14099365">
            <a:off x="7572916" y="1815978"/>
            <a:ext cx="1691815" cy="8782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38F3F94F-8151-4C68-BCA4-CD8603C5AFD3}"/>
              </a:ext>
            </a:extLst>
          </p:cNvPr>
          <p:cNvSpPr txBox="1"/>
          <p:nvPr/>
        </p:nvSpPr>
        <p:spPr>
          <a:xfrm>
            <a:off x="3832081" y="4435970"/>
            <a:ext cx="4473968" cy="584775"/>
          </a:xfrm>
          <a:prstGeom prst="rect">
            <a:avLst/>
          </a:prstGeom>
          <a:noFill/>
          <a:ln w="76200">
            <a:solidFill>
              <a:srgbClr val="00B0F0"/>
            </a:solidFill>
          </a:ln>
        </p:spPr>
        <p:txBody>
          <a:bodyPr wrap="square" rtlCol="0">
            <a:spAutoFit/>
          </a:bodyPr>
          <a:lstStyle/>
          <a:p>
            <a:r>
              <a:rPr kumimoji="1" lang="ja-JP" altLang="en-US" sz="3200" b="1" dirty="0">
                <a:solidFill>
                  <a:srgbClr val="FF0000"/>
                </a:solidFill>
              </a:rPr>
              <a:t>続柄の定義がほぼ同じ</a:t>
            </a:r>
          </a:p>
        </p:txBody>
      </p:sp>
      <p:sp>
        <p:nvSpPr>
          <p:cNvPr id="14" name="テキスト ボックス 13">
            <a:extLst>
              <a:ext uri="{FF2B5EF4-FFF2-40B4-BE49-F238E27FC236}">
                <a16:creationId xmlns:a16="http://schemas.microsoft.com/office/drawing/2014/main" id="{0338F1EB-CD61-4844-99C2-428B76890088}"/>
              </a:ext>
            </a:extLst>
          </p:cNvPr>
          <p:cNvSpPr txBox="1"/>
          <p:nvPr/>
        </p:nvSpPr>
        <p:spPr>
          <a:xfrm>
            <a:off x="8801800" y="1020523"/>
            <a:ext cx="2552000" cy="646331"/>
          </a:xfrm>
          <a:prstGeom prst="rect">
            <a:avLst/>
          </a:prstGeom>
          <a:noFill/>
          <a:ln w="79375">
            <a:solidFill>
              <a:srgbClr val="00B0F0"/>
            </a:solidFill>
          </a:ln>
        </p:spPr>
        <p:txBody>
          <a:bodyPr wrap="square" rtlCol="0">
            <a:spAutoFit/>
          </a:bodyPr>
          <a:lstStyle/>
          <a:p>
            <a:r>
              <a:rPr kumimoji="1" lang="ja-JP" altLang="en-US" sz="3600" b="1" dirty="0"/>
              <a:t>調査票情報</a:t>
            </a:r>
          </a:p>
        </p:txBody>
      </p:sp>
      <p:sp>
        <p:nvSpPr>
          <p:cNvPr id="15" name="矢印: 上 14">
            <a:extLst>
              <a:ext uri="{FF2B5EF4-FFF2-40B4-BE49-F238E27FC236}">
                <a16:creationId xmlns:a16="http://schemas.microsoft.com/office/drawing/2014/main" id="{F8F8320A-A1F0-4DD2-9FC0-8D589DA72487}"/>
              </a:ext>
            </a:extLst>
          </p:cNvPr>
          <p:cNvSpPr/>
          <p:nvPr/>
        </p:nvSpPr>
        <p:spPr>
          <a:xfrm rot="4563770">
            <a:off x="7827468" y="796849"/>
            <a:ext cx="566671" cy="11719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186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E47746-C6EF-4DCC-A72C-615D0EF27048}"/>
              </a:ext>
            </a:extLst>
          </p:cNvPr>
          <p:cNvSpPr>
            <a:spLocks noGrp="1"/>
          </p:cNvSpPr>
          <p:nvPr>
            <p:ph type="title"/>
          </p:nvPr>
        </p:nvSpPr>
        <p:spPr>
          <a:xfrm>
            <a:off x="4658308" y="411778"/>
            <a:ext cx="2875384" cy="1127773"/>
          </a:xfrm>
        </p:spPr>
        <p:txBody>
          <a:bodyPr>
            <a:normAutofit/>
          </a:bodyPr>
          <a:lstStyle/>
          <a:p>
            <a:r>
              <a:rPr kumimoji="1" lang="ja-JP" altLang="en-US" dirty="0"/>
              <a:t>まとめ</a:t>
            </a:r>
          </a:p>
        </p:txBody>
      </p:sp>
      <p:sp>
        <p:nvSpPr>
          <p:cNvPr id="3" name="テキスト ボックス 2">
            <a:extLst>
              <a:ext uri="{FF2B5EF4-FFF2-40B4-BE49-F238E27FC236}">
                <a16:creationId xmlns:a16="http://schemas.microsoft.com/office/drawing/2014/main" id="{FF875D5A-A99D-4F0B-AA09-3BD286386109}"/>
              </a:ext>
            </a:extLst>
          </p:cNvPr>
          <p:cNvSpPr txBox="1"/>
          <p:nvPr/>
        </p:nvSpPr>
        <p:spPr>
          <a:xfrm>
            <a:off x="438539" y="1705451"/>
            <a:ext cx="11411339" cy="4801314"/>
          </a:xfrm>
          <a:prstGeom prst="rect">
            <a:avLst/>
          </a:prstGeom>
          <a:noFill/>
        </p:spPr>
        <p:txBody>
          <a:bodyPr wrap="square" rtlCol="0">
            <a:spAutoFit/>
          </a:bodyPr>
          <a:lstStyle/>
          <a:p>
            <a:r>
              <a:rPr kumimoji="1" lang="ja-JP" altLang="en-US" sz="3200" dirty="0"/>
              <a:t>「</a:t>
            </a:r>
            <a:r>
              <a:rPr kumimoji="1" lang="ja-JP" altLang="en-US" sz="3200" b="1" dirty="0">
                <a:latin typeface="ＭＳ Ｐゴシック" panose="020B0600070205080204" pitchFamily="50" charset="-128"/>
                <a:ea typeface="ＭＳ Ｐゴシック" panose="020B0600070205080204" pitchFamily="50" charset="-128"/>
              </a:rPr>
              <a:t>研究のねらい</a:t>
            </a:r>
            <a:r>
              <a:rPr kumimoji="1" lang="ja-JP" altLang="en-US" sz="3200" dirty="0"/>
              <a:t>」で列挙した主要公的統計では、世帯員の続柄コードは、ほぼ共通なので、これら個々のミクロデータに家族構成変数を組み込むことで、明確に定義された世帯構造による様々な行動パターンの解析が可能になる。</a:t>
            </a:r>
            <a:endParaRPr kumimoji="1" lang="en-US" altLang="ja-JP" sz="3200" dirty="0"/>
          </a:p>
          <a:p>
            <a:endParaRPr kumimoji="1" lang="en-US" altLang="ja-JP" sz="3200" dirty="0"/>
          </a:p>
          <a:p>
            <a:r>
              <a:rPr kumimoji="1" lang="ja-JP" altLang="en-US" sz="3200" dirty="0"/>
              <a:t>世帯を調査客体とする公的統計データを分析をする際は、分析の前に、</a:t>
            </a:r>
            <a:r>
              <a:rPr kumimoji="1" lang="ja-JP" altLang="en-US" sz="3200" b="1" dirty="0">
                <a:highlight>
                  <a:srgbClr val="FFFF00"/>
                </a:highlight>
              </a:rPr>
              <a:t>家族構成変数</a:t>
            </a:r>
            <a:r>
              <a:rPr kumimoji="1" lang="ja-JP" altLang="en-US" sz="3200" dirty="0"/>
              <a:t>を作成しておき、分析内容によって、その都度、</a:t>
            </a:r>
            <a:r>
              <a:rPr kumimoji="1" lang="ja-JP" altLang="en-US" sz="3200" b="1" dirty="0">
                <a:highlight>
                  <a:srgbClr val="FFFF00"/>
                </a:highlight>
              </a:rPr>
              <a:t>家族構成変数を使って</a:t>
            </a:r>
            <a:r>
              <a:rPr kumimoji="1" lang="ja-JP" altLang="en-US" sz="3200" dirty="0"/>
              <a:t>世帯を分類しながら分析すると、作業能率が上がり、分析結果の解釈も容易になる。</a:t>
            </a:r>
            <a:endParaRPr kumimoji="1" lang="en-US" altLang="ja-JP" sz="3200" dirty="0"/>
          </a:p>
          <a:p>
            <a:endParaRPr kumimoji="1" lang="ja-JP" altLang="en-US" dirty="0"/>
          </a:p>
        </p:txBody>
      </p:sp>
    </p:spTree>
    <p:extLst>
      <p:ext uri="{BB962C8B-B14F-4D97-AF65-F5344CB8AC3E}">
        <p14:creationId xmlns:p14="http://schemas.microsoft.com/office/powerpoint/2010/main" val="3770597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7C268-9CB2-473F-ADBC-88E2E81E5EDC}"/>
              </a:ext>
            </a:extLst>
          </p:cNvPr>
          <p:cNvSpPr>
            <a:spLocks noGrp="1"/>
          </p:cNvSpPr>
          <p:nvPr>
            <p:ph type="title"/>
          </p:nvPr>
        </p:nvSpPr>
        <p:spPr>
          <a:xfrm>
            <a:off x="231820" y="778042"/>
            <a:ext cx="11121980" cy="3645921"/>
          </a:xfrm>
        </p:spPr>
        <p:txBody>
          <a:bodyPr>
            <a:normAutofit fontScale="90000"/>
          </a:bodyPr>
          <a:lstStyle/>
          <a:p>
            <a:pPr marL="457200" lvl="1" algn="l">
              <a:lnSpc>
                <a:spcPts val="2200"/>
              </a:lnSpc>
              <a:buClr>
                <a:srgbClr val="212121"/>
              </a:buClr>
            </a:pPr>
            <a:br>
              <a:rPr lang="en-US" altLang="ja-JP" sz="3000" b="1" dirty="0"/>
            </a:br>
            <a:r>
              <a:rPr lang="ja-JP" altLang="en-US" sz="2000" dirty="0">
                <a:latin typeface="ＭＳ Ｐゴシック" panose="020B0600070205080204" pitchFamily="50" charset="-128"/>
                <a:ea typeface="ＭＳ Ｐゴシック" panose="020B0600070205080204" pitchFamily="50" charset="-128"/>
              </a:rPr>
              <a:t>① </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公財</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統計情報研究開発センター</a:t>
            </a:r>
            <a:r>
              <a:rPr lang="en-US" altLang="ja-JP" sz="2000" dirty="0">
                <a:latin typeface="ＭＳ Ｐゴシック" panose="020B0600070205080204" pitchFamily="50" charset="-128"/>
                <a:ea typeface="ＭＳ Ｐゴシック" panose="020B0600070205080204" pitchFamily="50" charset="-128"/>
              </a:rPr>
              <a:t>(2016) 『</a:t>
            </a:r>
            <a:r>
              <a:rPr lang="ja-JP" altLang="en-US" sz="2000" dirty="0">
                <a:latin typeface="ＭＳ Ｐゴシック" panose="020B0600070205080204" pitchFamily="50" charset="-128"/>
                <a:ea typeface="ＭＳ Ｐゴシック" panose="020B0600070205080204" pitchFamily="50" charset="-128"/>
              </a:rPr>
              <a:t>新たな個人消費を創造する新世帯類型別世帯数･世帯人員</a:t>
            </a:r>
            <a:r>
              <a:rPr lang="en-US" altLang="ja-JP" sz="2000" dirty="0">
                <a:latin typeface="ＭＳ Ｐゴシック" panose="020B0600070205080204" pitchFamily="50" charset="-128"/>
                <a:ea typeface="ＭＳ Ｐゴシック" panose="020B0600070205080204" pitchFamily="50" charset="-128"/>
              </a:rPr>
              <a:t>』､</a:t>
            </a:r>
            <a:r>
              <a:rPr lang="en-US" altLang="ja-JP" sz="2000" dirty="0" err="1">
                <a:latin typeface="ＭＳ Ｐゴシック" panose="020B0600070205080204" pitchFamily="50" charset="-128"/>
                <a:ea typeface="ＭＳ Ｐゴシック" panose="020B0600070205080204" pitchFamily="50" charset="-128"/>
              </a:rPr>
              <a:t>Sinfonica</a:t>
            </a:r>
            <a:r>
              <a:rPr lang="ja-JP" altLang="en-US" sz="2000" dirty="0">
                <a:latin typeface="ＭＳ Ｐゴシック" panose="020B0600070205080204" pitchFamily="50" charset="-128"/>
                <a:ea typeface="ＭＳ Ｐゴシック" panose="020B0600070205080204" pitchFamily="50" charset="-128"/>
              </a:rPr>
              <a:t>研究叢書</a:t>
            </a:r>
            <a:r>
              <a:rPr lang="en-US" altLang="ja-JP" sz="2000" dirty="0">
                <a:latin typeface="ＭＳ Ｐゴシック" panose="020B0600070205080204" pitchFamily="50" charset="-128"/>
                <a:ea typeface="ＭＳ Ｐゴシック" panose="020B0600070205080204" pitchFamily="50" charset="-128"/>
              </a:rPr>
              <a:t>､2016</a:t>
            </a:r>
            <a:r>
              <a:rPr lang="ja-JP" altLang="en-US" sz="2000" dirty="0">
                <a:latin typeface="ＭＳ Ｐゴシック" panose="020B0600070205080204" pitchFamily="50" charset="-128"/>
                <a:ea typeface="ＭＳ Ｐゴシック" panose="020B0600070205080204" pitchFamily="50" charset="-128"/>
              </a:rPr>
              <a:t>年</a:t>
            </a:r>
            <a:r>
              <a:rPr lang="en-US" altLang="ja-JP" sz="2000" dirty="0">
                <a:latin typeface="ＭＳ Ｐゴシック" panose="020B0600070205080204" pitchFamily="50" charset="-128"/>
                <a:ea typeface="ＭＳ Ｐゴシック" panose="020B0600070205080204" pitchFamily="50" charset="-128"/>
              </a:rPr>
              <a:t>3</a:t>
            </a:r>
            <a:r>
              <a:rPr lang="ja-JP" altLang="en-US" sz="2000" dirty="0">
                <a:latin typeface="ＭＳ Ｐゴシック" panose="020B0600070205080204" pitchFamily="50" charset="-128"/>
                <a:ea typeface="ＭＳ Ｐゴシック" panose="020B0600070205080204" pitchFamily="50" charset="-128"/>
              </a:rPr>
              <a:t>月</a:t>
            </a:r>
            <a:br>
              <a:rPr lang="en-US" altLang="ja-JP" sz="3000" b="1" dirty="0"/>
            </a:br>
            <a:r>
              <a:rPr lang="ja-JP" altLang="en-US" sz="2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② </a:t>
            </a:r>
            <a:r>
              <a:rPr lang="ja-JP" altLang="ja-JP" sz="20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伊藤彰彦・中川雅義・</a:t>
            </a:r>
            <a:r>
              <a:rPr lang="ja-JP" altLang="en-US" sz="20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周防節雄</a:t>
            </a:r>
            <a:r>
              <a:rPr lang="ja-JP" altLang="ja-JP" sz="20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・米澤香・安井浩子・新井郁子 </a:t>
            </a:r>
            <a:r>
              <a:rPr lang="en-US" altLang="ja-JP" sz="20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(2017) 『</a:t>
            </a:r>
            <a:r>
              <a:rPr lang="ja-JP" altLang="ja-JP" sz="20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新世帯類型の構築と世帯構造の変動に係る長期時系列分析の結果</a:t>
            </a:r>
            <a:r>
              <a:rPr lang="en-US" altLang="ja-JP" sz="20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0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統計情報研究開発センター、 </a:t>
            </a:r>
            <a:r>
              <a:rPr lang="en-US" altLang="ja-JP" sz="20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2017</a:t>
            </a:r>
            <a:r>
              <a:rPr lang="ja-JP" altLang="ja-JP" sz="20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br>
              <a:rPr lang="ja-JP" altLang="ja-JP" sz="2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br>
            <a:r>
              <a:rPr lang="ja-JP" altLang="en-US" sz="2000" dirty="0">
                <a:latin typeface="ＭＳ Ｐゴシック" panose="020B0600070205080204" pitchFamily="50" charset="-128"/>
                <a:ea typeface="ＭＳ Ｐゴシック" panose="020B0600070205080204" pitchFamily="50" charset="-128"/>
              </a:rPr>
              <a:t>③ </a:t>
            </a:r>
            <a:r>
              <a:rPr lang="ja-JP" altLang="en-US" sz="2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周防節雄</a:t>
            </a:r>
            <a:r>
              <a:rPr lang="ja-JP" altLang="ja-JP" sz="20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・安井浩子</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lang="ja-JP" altLang="en-US"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｢国勢調査の続柄情報に婚姻状況･性別・年齢を加味して世帯員構成を直感的に表現できる変数の開発｣、 『官民オープン利活用の動向及び人材育成の取り組み</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(2019</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報告要旨集』、</a:t>
            </a:r>
            <a:r>
              <a:rPr lang="ja-JP" altLang="ja-JP" sz="2000" dirty="0">
                <a:solidFill>
                  <a:srgbClr val="000000"/>
                </a:solidFill>
                <a:effectLst/>
                <a:latin typeface="ＭＳ Ｐゴシック" panose="020B0600070205080204" pitchFamily="50" charset="-128"/>
                <a:ea typeface="ＭＳ Ｐゴシック" panose="020B0600070205080204" pitchFamily="50" charset="-128"/>
                <a:cs typeface="Courier New" panose="02070309020205020404" pitchFamily="49" charset="0"/>
              </a:rPr>
              <a:t>独立行政法人 統計センター、 </a:t>
            </a:r>
            <a:r>
              <a:rPr lang="en-US" altLang="ja-JP" sz="2000" dirty="0">
                <a:solidFill>
                  <a:srgbClr val="000000"/>
                </a:solidFill>
                <a:effectLst/>
                <a:latin typeface="ＭＳ ゴシック" panose="020B0609070205080204" pitchFamily="49" charset="-128"/>
                <a:ea typeface="ＭＳ ゴシック" panose="020B0609070205080204" pitchFamily="49" charset="-128"/>
                <a:cs typeface="Courier New" panose="02070309020205020404" pitchFamily="49" charset="0"/>
              </a:rPr>
              <a:t>pp</a:t>
            </a:r>
            <a:r>
              <a:rPr lang="en-US" altLang="ja-JP" sz="2000" dirty="0">
                <a:solidFill>
                  <a:srgbClr val="000000"/>
                </a:solidFill>
                <a:effectLst/>
                <a:latin typeface="ＭＳ Ｐゴシック" panose="020B0600070205080204" pitchFamily="50" charset="-128"/>
                <a:ea typeface="ＭＳ Ｐゴシック" panose="020B0600070205080204" pitchFamily="50" charset="-128"/>
                <a:cs typeface="Courier New" panose="02070309020205020404" pitchFamily="49" charset="0"/>
              </a:rPr>
              <a:t>.81-91</a:t>
            </a:r>
            <a:r>
              <a:rPr lang="ja-JP" altLang="ja-JP" sz="2000" dirty="0">
                <a:solidFill>
                  <a:srgbClr val="000000"/>
                </a:solidFill>
                <a:effectLst/>
                <a:latin typeface="ＭＳ Ｐゴシック" panose="020B0600070205080204" pitchFamily="50" charset="-128"/>
                <a:ea typeface="ＭＳ Ｐゴシック" panose="020B0600070205080204" pitchFamily="50" charset="-128"/>
                <a:cs typeface="Courier New" panose="02070309020205020404" pitchFamily="49" charset="0"/>
              </a:rPr>
              <a:t>、</a:t>
            </a:r>
            <a:r>
              <a:rPr lang="en-US" altLang="ja-JP" sz="2000" dirty="0">
                <a:solidFill>
                  <a:srgbClr val="000000"/>
                </a:solidFill>
                <a:effectLst/>
                <a:latin typeface="ＭＳ Ｐゴシック" panose="020B0600070205080204" pitchFamily="50" charset="-128"/>
                <a:ea typeface="ＭＳ Ｐゴシック" panose="020B0600070205080204" pitchFamily="50" charset="-128"/>
                <a:cs typeface="Courier New" panose="02070309020205020404" pitchFamily="49" charset="0"/>
              </a:rPr>
              <a:t> 2020</a:t>
            </a:r>
            <a:r>
              <a:rPr lang="ja-JP" altLang="ja-JP" sz="2000" dirty="0">
                <a:solidFill>
                  <a:srgbClr val="000000"/>
                </a:solidFill>
                <a:effectLst/>
                <a:latin typeface="ＭＳ Ｐゴシック" panose="020B0600070205080204" pitchFamily="50" charset="-128"/>
                <a:ea typeface="ＭＳ Ｐゴシック" panose="020B0600070205080204" pitchFamily="50" charset="-128"/>
                <a:cs typeface="Courier New" panose="02070309020205020404" pitchFamily="49" charset="0"/>
              </a:rPr>
              <a:t>年</a:t>
            </a:r>
            <a:r>
              <a:rPr lang="en-US" altLang="ja-JP" sz="2000" dirty="0">
                <a:solidFill>
                  <a:srgbClr val="000000"/>
                </a:solidFill>
                <a:effectLst/>
                <a:latin typeface="ＭＳ Ｐゴシック" panose="020B0600070205080204" pitchFamily="50" charset="-128"/>
                <a:ea typeface="ＭＳ Ｐゴシック" panose="020B0600070205080204" pitchFamily="50" charset="-128"/>
                <a:cs typeface="Courier New" panose="02070309020205020404" pitchFamily="49" charset="0"/>
              </a:rPr>
              <a:t>3</a:t>
            </a:r>
            <a:r>
              <a:rPr lang="ja-JP" altLang="ja-JP" sz="2000" dirty="0">
                <a:solidFill>
                  <a:srgbClr val="000000"/>
                </a:solidFill>
                <a:effectLst/>
                <a:latin typeface="ＭＳ Ｐゴシック" panose="020B0600070205080204" pitchFamily="50" charset="-128"/>
                <a:ea typeface="ＭＳ Ｐゴシック" panose="020B0600070205080204" pitchFamily="50" charset="-128"/>
                <a:cs typeface="Courier New" panose="02070309020205020404" pitchFamily="49" charset="0"/>
              </a:rPr>
              <a:t>月</a:t>
            </a:r>
            <a:br>
              <a:rPr lang="en-US" altLang="ja-JP" sz="2000" b="1" dirty="0">
                <a:latin typeface="ＭＳ Ｐゴシック" panose="020B0600070205080204" pitchFamily="50" charset="-128"/>
                <a:ea typeface="ＭＳ Ｐゴシック" panose="020B0600070205080204" pitchFamily="50" charset="-128"/>
              </a:rPr>
            </a:br>
            <a:r>
              <a:rPr lang="ja-JP" altLang="en-US" sz="200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④</a:t>
            </a:r>
            <a:r>
              <a:rPr lang="ja-JP" altLang="en-US" sz="2000" dirty="0">
                <a:latin typeface="ＭＳ Ｐゴシック" panose="020B0600070205080204" pitchFamily="50" charset="-128"/>
                <a:ea typeface="ＭＳ Ｐゴシック" panose="020B0600070205080204" pitchFamily="50" charset="-128"/>
              </a:rPr>
              <a:t>周防節雄</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(2020a) </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｢世帯を調査客体とする公的ミクロデータの世帯構造を直感的に把握できる｢家族構成変数｣の開発と利用（１）｣、 『</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ESTRELA 9</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月号』、 </a:t>
            </a:r>
            <a:r>
              <a:rPr lang="en-US" altLang="ja-JP" sz="2000" dirty="0">
                <a:solidFill>
                  <a:srgbClr val="000000"/>
                </a:solidFill>
                <a:effectLst/>
                <a:latin typeface="ＭＳ ゴシック" panose="020B0609070205080204" pitchFamily="49" charset="-128"/>
                <a:ea typeface="ＭＳ ゴシック" panose="020B0609070205080204" pitchFamily="49" charset="-128"/>
                <a:cs typeface="Courier New" panose="02070309020205020404" pitchFamily="49" charset="0"/>
              </a:rPr>
              <a:t>pp</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.25-30</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公財</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統計情報研究開発センター、</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2020</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br>
              <a:rPr lang="ja-JP" altLang="ja-JP" sz="200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200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⑤周防節雄</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(2020b) </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｢世帯を調査客体とする公的ミクロデータの世帯構造を直感的に把握できる｢家族構成変数｣の開発と利用（２）｣、 『</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ESTRELA 11</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月号』、 </a:t>
            </a:r>
            <a:r>
              <a:rPr lang="en-US" altLang="ja-JP" sz="2000" dirty="0">
                <a:effectLst/>
                <a:latin typeface="ＭＳ ゴシック" panose="020B0609070205080204" pitchFamily="49" charset="-128"/>
                <a:ea typeface="ＭＳ ゴシック" panose="020B0609070205080204" pitchFamily="49" charset="-128"/>
                <a:cs typeface="Times New Roman" panose="02020603050405020304" pitchFamily="18" charset="0"/>
              </a:rPr>
              <a:t>pp</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.25-31</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公財</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統計情報研究開発センター、</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2020</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br>
              <a:rPr lang="ja-JP" altLang="ja-JP" sz="2000" dirty="0">
                <a:effectLst/>
                <a:latin typeface="ＭＳ Ｐ明朝" panose="02020600040205080304" pitchFamily="18" charset="-128"/>
                <a:ea typeface="ＭＳ Ｐ明朝" panose="02020600040205080304" pitchFamily="18" charset="-128"/>
                <a:cs typeface="ＭＳ ゴシック" panose="020B0609070205080204" pitchFamily="49" charset="-128"/>
              </a:rPr>
            </a:br>
            <a:endParaRPr kumimoji="1" lang="ja-JP" altLang="en-US" sz="2000" b="1" dirty="0">
              <a:latin typeface="ＭＳ Ｐ明朝" panose="02020600040205080304" pitchFamily="18" charset="-128"/>
              <a:ea typeface="ＭＳ Ｐ明朝" panose="02020600040205080304" pitchFamily="18" charset="-128"/>
            </a:endParaRPr>
          </a:p>
        </p:txBody>
      </p:sp>
      <p:sp>
        <p:nvSpPr>
          <p:cNvPr id="3" name="コンテンツ プレースホルダー 2">
            <a:extLst>
              <a:ext uri="{FF2B5EF4-FFF2-40B4-BE49-F238E27FC236}">
                <a16:creationId xmlns:a16="http://schemas.microsoft.com/office/drawing/2014/main" id="{14B85468-54FF-4FE2-AD1C-2E49E1128667}"/>
              </a:ext>
            </a:extLst>
          </p:cNvPr>
          <p:cNvSpPr>
            <a:spLocks noGrp="1"/>
          </p:cNvSpPr>
          <p:nvPr>
            <p:ph idx="1"/>
          </p:nvPr>
        </p:nvSpPr>
        <p:spPr>
          <a:xfrm>
            <a:off x="838200" y="4884717"/>
            <a:ext cx="10515600" cy="1711807"/>
          </a:xfrm>
        </p:spPr>
        <p:txBody>
          <a:bodyPr>
            <a:normAutofit/>
          </a:bodyPr>
          <a:lstStyle/>
          <a:p>
            <a:pPr indent="0">
              <a:lnSpc>
                <a:spcPts val="2500"/>
              </a:lnSpc>
              <a:buNone/>
            </a:pP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本研究の遂行には国勢調査の匿名データを使用したが、その際、</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株</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)SAS</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インスティチュートジャパンからデータ使用料の補助を賜った。また、国勢調査の匿名データの利用に際しては、独立行政法人統計センターから助言や便宜を図って頂いた。本稿は、財団法人統計情報研究開発センターの同意を得て、同センター発行の月刊誌『エストレーラ』の</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月号、及び</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月号に掲載された拙稿をひとつに取り纏めて本稿を完成することが出来た。ここに記して、関係各所に対して謝意を表したい。</a:t>
            </a:r>
          </a:p>
          <a:p>
            <a:pPr indent="0" algn="l">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タイトル 1">
            <a:extLst>
              <a:ext uri="{FF2B5EF4-FFF2-40B4-BE49-F238E27FC236}">
                <a16:creationId xmlns:a16="http://schemas.microsoft.com/office/drawing/2014/main" id="{02BC86D0-183C-42D1-BAB4-C8000C168B31}"/>
              </a:ext>
            </a:extLst>
          </p:cNvPr>
          <p:cNvSpPr txBox="1">
            <a:spLocks/>
          </p:cNvSpPr>
          <p:nvPr/>
        </p:nvSpPr>
        <p:spPr>
          <a:xfrm>
            <a:off x="2771630" y="413544"/>
            <a:ext cx="6046095" cy="460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600" b="1" dirty="0">
                <a:latin typeface="ＭＳ Ｐゴシック" panose="020B0600070205080204" pitchFamily="50" charset="-128"/>
                <a:ea typeface="ＭＳ Ｐゴシック" panose="020B0600070205080204" pitchFamily="50" charset="-128"/>
              </a:rPr>
              <a:t>参考文献</a:t>
            </a:r>
          </a:p>
        </p:txBody>
      </p:sp>
      <p:sp>
        <p:nvSpPr>
          <p:cNvPr id="6" name="タイトル 1">
            <a:extLst>
              <a:ext uri="{FF2B5EF4-FFF2-40B4-BE49-F238E27FC236}">
                <a16:creationId xmlns:a16="http://schemas.microsoft.com/office/drawing/2014/main" id="{42C48E95-B6DE-4BEB-A7B1-52A58EE06DF8}"/>
              </a:ext>
            </a:extLst>
          </p:cNvPr>
          <p:cNvSpPr txBox="1">
            <a:spLocks/>
          </p:cNvSpPr>
          <p:nvPr/>
        </p:nvSpPr>
        <p:spPr>
          <a:xfrm>
            <a:off x="631262" y="4423963"/>
            <a:ext cx="10515600" cy="460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600" b="1" dirty="0">
                <a:latin typeface="ＭＳ Ｐゴシック" panose="020B0600070205080204" pitchFamily="50" charset="-128"/>
                <a:ea typeface="ＭＳ Ｐゴシック" panose="020B0600070205080204" pitchFamily="50" charset="-128"/>
              </a:rPr>
              <a:t>謝辞</a:t>
            </a:r>
          </a:p>
        </p:txBody>
      </p:sp>
    </p:spTree>
    <p:extLst>
      <p:ext uri="{BB962C8B-B14F-4D97-AF65-F5344CB8AC3E}">
        <p14:creationId xmlns:p14="http://schemas.microsoft.com/office/powerpoint/2010/main" val="1477900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80B81EA-30E9-4042-9C62-58556CA11DFA}"/>
              </a:ext>
            </a:extLst>
          </p:cNvPr>
          <p:cNvPicPr>
            <a:picLocks noChangeAspect="1"/>
          </p:cNvPicPr>
          <p:nvPr/>
        </p:nvPicPr>
        <p:blipFill>
          <a:blip r:embed="rId2"/>
          <a:stretch>
            <a:fillRect/>
          </a:stretch>
        </p:blipFill>
        <p:spPr>
          <a:xfrm rot="16200000">
            <a:off x="2857503" y="-1979196"/>
            <a:ext cx="6701588" cy="10972802"/>
          </a:xfrm>
          <a:prstGeom prst="rect">
            <a:avLst/>
          </a:prstGeom>
        </p:spPr>
      </p:pic>
      <p:sp>
        <p:nvSpPr>
          <p:cNvPr id="5" name="テキスト ボックス 4">
            <a:extLst>
              <a:ext uri="{FF2B5EF4-FFF2-40B4-BE49-F238E27FC236}">
                <a16:creationId xmlns:a16="http://schemas.microsoft.com/office/drawing/2014/main" id="{7AFF62CF-013B-453B-A4B9-C825808A88C2}"/>
              </a:ext>
            </a:extLst>
          </p:cNvPr>
          <p:cNvSpPr txBox="1"/>
          <p:nvPr/>
        </p:nvSpPr>
        <p:spPr>
          <a:xfrm>
            <a:off x="9901989" y="505326"/>
            <a:ext cx="1684422" cy="1815882"/>
          </a:xfrm>
          <a:prstGeom prst="rect">
            <a:avLst/>
          </a:prstGeom>
          <a:noFill/>
        </p:spPr>
        <p:txBody>
          <a:bodyPr wrap="square" rtlCol="0">
            <a:spAutoFit/>
          </a:bodyPr>
          <a:lstStyle/>
          <a:p>
            <a:r>
              <a:rPr kumimoji="1" lang="ja-JP" altLang="en-US" sz="2800" b="1" dirty="0">
                <a:solidFill>
                  <a:srgbClr val="FF0000"/>
                </a:solidFill>
                <a:latin typeface="ＭＳ Ｐゴシック" panose="020B0600070205080204" pitchFamily="50" charset="-128"/>
                <a:ea typeface="ＭＳ Ｐゴシック" panose="020B0600070205080204" pitchFamily="50" charset="-128"/>
              </a:rPr>
              <a:t>同じ図が論文の方にもあります。</a:t>
            </a:r>
          </a:p>
        </p:txBody>
      </p:sp>
    </p:spTree>
    <p:extLst>
      <p:ext uri="{BB962C8B-B14F-4D97-AF65-F5344CB8AC3E}">
        <p14:creationId xmlns:p14="http://schemas.microsoft.com/office/powerpoint/2010/main" val="167609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9B328-2305-4A3B-9E19-68DE4026545B}"/>
              </a:ext>
            </a:extLst>
          </p:cNvPr>
          <p:cNvSpPr>
            <a:spLocks noGrp="1"/>
          </p:cNvSpPr>
          <p:nvPr>
            <p:ph type="title"/>
          </p:nvPr>
        </p:nvSpPr>
        <p:spPr>
          <a:xfrm>
            <a:off x="619258" y="493913"/>
            <a:ext cx="3257281" cy="871247"/>
          </a:xfrm>
        </p:spPr>
        <p:txBody>
          <a:bodyPr>
            <a:normAutofit/>
          </a:bodyPr>
          <a:lstStyle/>
          <a:p>
            <a:r>
              <a:rPr kumimoji="1" lang="ja-JP" altLang="en-US" b="1" dirty="0"/>
              <a:t>世帯の分類</a:t>
            </a:r>
          </a:p>
        </p:txBody>
      </p:sp>
      <p:graphicFrame>
        <p:nvGraphicFramePr>
          <p:cNvPr id="6" name="オブジェクト 5">
            <a:extLst>
              <a:ext uri="{FF2B5EF4-FFF2-40B4-BE49-F238E27FC236}">
                <a16:creationId xmlns:a16="http://schemas.microsoft.com/office/drawing/2014/main" id="{DDD1D477-F7C5-431D-ADD5-912024A80874}"/>
              </a:ext>
            </a:extLst>
          </p:cNvPr>
          <p:cNvGraphicFramePr>
            <a:graphicFrameLocks noChangeAspect="1"/>
          </p:cNvGraphicFramePr>
          <p:nvPr>
            <p:extLst>
              <p:ext uri="{D42A27DB-BD31-4B8C-83A1-F6EECF244321}">
                <p14:modId xmlns:p14="http://schemas.microsoft.com/office/powerpoint/2010/main" val="1469118039"/>
              </p:ext>
            </p:extLst>
          </p:nvPr>
        </p:nvGraphicFramePr>
        <p:xfrm>
          <a:off x="4671208" y="57150"/>
          <a:ext cx="5476875" cy="6743700"/>
        </p:xfrm>
        <a:graphic>
          <a:graphicData uri="http://schemas.openxmlformats.org/presentationml/2006/ole">
            <mc:AlternateContent xmlns:mc="http://schemas.openxmlformats.org/markup-compatibility/2006">
              <mc:Choice xmlns:v="urn:schemas-microsoft-com:vml" Requires="v">
                <p:oleObj name="Worksheet" r:id="rId3" imgW="5476997" imgH="6743594" progId="Excel.Sheet.12">
                  <p:embed/>
                </p:oleObj>
              </mc:Choice>
              <mc:Fallback>
                <p:oleObj name="Worksheet" r:id="rId3" imgW="5476997" imgH="6743594" progId="Excel.Sheet.12">
                  <p:embed/>
                  <p:pic>
                    <p:nvPicPr>
                      <p:cNvPr id="0" name=""/>
                      <p:cNvPicPr/>
                      <p:nvPr/>
                    </p:nvPicPr>
                    <p:blipFill>
                      <a:blip r:embed="rId4"/>
                      <a:stretch>
                        <a:fillRect/>
                      </a:stretch>
                    </p:blipFill>
                    <p:spPr>
                      <a:xfrm>
                        <a:off x="4671208" y="57150"/>
                        <a:ext cx="5476875" cy="6743700"/>
                      </a:xfrm>
                      <a:prstGeom prst="rect">
                        <a:avLst/>
                      </a:prstGeom>
                    </p:spPr>
                  </p:pic>
                </p:oleObj>
              </mc:Fallback>
            </mc:AlternateContent>
          </a:graphicData>
        </a:graphic>
      </p:graphicFrame>
      <p:grpSp>
        <p:nvGrpSpPr>
          <p:cNvPr id="3" name="グループ化 2">
            <a:extLst>
              <a:ext uri="{FF2B5EF4-FFF2-40B4-BE49-F238E27FC236}">
                <a16:creationId xmlns:a16="http://schemas.microsoft.com/office/drawing/2014/main" id="{F55F3877-9A28-4A0B-8252-1365C8D6048B}"/>
              </a:ext>
            </a:extLst>
          </p:cNvPr>
          <p:cNvGrpSpPr/>
          <p:nvPr/>
        </p:nvGrpSpPr>
        <p:grpSpPr>
          <a:xfrm>
            <a:off x="6529457" y="4534679"/>
            <a:ext cx="3144319" cy="737119"/>
            <a:chOff x="5215812" y="4534679"/>
            <a:chExt cx="3144319" cy="737119"/>
          </a:xfrm>
        </p:grpSpPr>
        <p:cxnSp>
          <p:nvCxnSpPr>
            <p:cNvPr id="4" name="直線矢印コネクタ 3">
              <a:extLst>
                <a:ext uri="{FF2B5EF4-FFF2-40B4-BE49-F238E27FC236}">
                  <a16:creationId xmlns:a16="http://schemas.microsoft.com/office/drawing/2014/main" id="{786F30FE-AC77-40A8-B21C-024457AB6AAD}"/>
                </a:ext>
              </a:extLst>
            </p:cNvPr>
            <p:cNvCxnSpPr>
              <a:cxnSpLocks/>
            </p:cNvCxnSpPr>
            <p:nvPr/>
          </p:nvCxnSpPr>
          <p:spPr>
            <a:xfrm flipH="1">
              <a:off x="5215812" y="4590661"/>
              <a:ext cx="1007707" cy="195943"/>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0021ECD9-B5EE-4745-97B8-54387E0C17DB}"/>
                </a:ext>
              </a:extLst>
            </p:cNvPr>
            <p:cNvCxnSpPr>
              <a:cxnSpLocks/>
            </p:cNvCxnSpPr>
            <p:nvPr/>
          </p:nvCxnSpPr>
          <p:spPr>
            <a:xfrm flipH="1" flipV="1">
              <a:off x="5215812" y="5029200"/>
              <a:ext cx="1007705" cy="242598"/>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B106FE9B-0620-4161-BDA0-8D06C68D6C41}"/>
                </a:ext>
              </a:extLst>
            </p:cNvPr>
            <p:cNvCxnSpPr>
              <a:cxnSpLocks/>
            </p:cNvCxnSpPr>
            <p:nvPr/>
          </p:nvCxnSpPr>
          <p:spPr>
            <a:xfrm>
              <a:off x="7803404" y="4534679"/>
              <a:ext cx="556727" cy="26125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0268BC88-D3C0-44FF-A2F8-C17306A6CA51}"/>
                </a:ext>
              </a:extLst>
            </p:cNvPr>
            <p:cNvCxnSpPr>
              <a:cxnSpLocks/>
            </p:cNvCxnSpPr>
            <p:nvPr/>
          </p:nvCxnSpPr>
          <p:spPr>
            <a:xfrm flipV="1">
              <a:off x="7803404" y="5029200"/>
              <a:ext cx="556727" cy="24259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正方形/長方形 4">
            <a:extLst>
              <a:ext uri="{FF2B5EF4-FFF2-40B4-BE49-F238E27FC236}">
                <a16:creationId xmlns:a16="http://schemas.microsoft.com/office/drawing/2014/main" id="{5A7D3E17-45F1-48E2-B7FC-D6C43BB005FC}"/>
              </a:ext>
            </a:extLst>
          </p:cNvPr>
          <p:cNvSpPr/>
          <p:nvPr/>
        </p:nvSpPr>
        <p:spPr>
          <a:xfrm>
            <a:off x="7765961" y="4288665"/>
            <a:ext cx="1351088" cy="605307"/>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793B01B-A8F2-467E-8B08-95D613A9BB1B}"/>
              </a:ext>
            </a:extLst>
          </p:cNvPr>
          <p:cNvSpPr/>
          <p:nvPr/>
        </p:nvSpPr>
        <p:spPr>
          <a:xfrm>
            <a:off x="7778773" y="5016321"/>
            <a:ext cx="1351088" cy="53793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F1088BA-D1DA-423D-BD56-B3501045648B}"/>
              </a:ext>
            </a:extLst>
          </p:cNvPr>
          <p:cNvSpPr txBox="1"/>
          <p:nvPr/>
        </p:nvSpPr>
        <p:spPr>
          <a:xfrm>
            <a:off x="2877555" y="4795934"/>
            <a:ext cx="2784989" cy="369332"/>
          </a:xfrm>
          <a:prstGeom prst="rect">
            <a:avLst/>
          </a:prstGeom>
          <a:noFill/>
          <a:ln w="57150">
            <a:solidFill>
              <a:srgbClr val="00B0F0"/>
            </a:solidFill>
          </a:ln>
        </p:spPr>
        <p:txBody>
          <a:bodyPr wrap="square" rtlCol="0">
            <a:spAutoFit/>
          </a:bodyPr>
          <a:lstStyle/>
          <a:p>
            <a:r>
              <a:rPr kumimoji="1" lang="ja-JP" altLang="en-US" dirty="0"/>
              <a:t>夫婦と子供から成る世帯</a:t>
            </a:r>
          </a:p>
        </p:txBody>
      </p:sp>
      <p:cxnSp>
        <p:nvCxnSpPr>
          <p:cNvPr id="15" name="直線矢印コネクタ 14">
            <a:extLst>
              <a:ext uri="{FF2B5EF4-FFF2-40B4-BE49-F238E27FC236}">
                <a16:creationId xmlns:a16="http://schemas.microsoft.com/office/drawing/2014/main" id="{0D9D8F18-417E-4409-89EA-5FCCB14BE934}"/>
              </a:ext>
            </a:extLst>
          </p:cNvPr>
          <p:cNvCxnSpPr>
            <a:cxnSpLocks/>
          </p:cNvCxnSpPr>
          <p:nvPr/>
        </p:nvCxnSpPr>
        <p:spPr>
          <a:xfrm flipH="1">
            <a:off x="5692594" y="4954842"/>
            <a:ext cx="503854" cy="0"/>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F4E20ADD-FCC3-41E9-8198-853CB3510FAE}"/>
              </a:ext>
            </a:extLst>
          </p:cNvPr>
          <p:cNvSpPr/>
          <p:nvPr/>
        </p:nvSpPr>
        <p:spPr>
          <a:xfrm>
            <a:off x="8051342" y="5694190"/>
            <a:ext cx="2112570" cy="48448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509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34AF16E-87F3-4869-AFBB-7253776B5D33}"/>
              </a:ext>
            </a:extLst>
          </p:cNvPr>
          <p:cNvSpPr>
            <a:spLocks noGrp="1"/>
          </p:cNvSpPr>
          <p:nvPr>
            <p:ph idx="1"/>
          </p:nvPr>
        </p:nvSpPr>
        <p:spPr>
          <a:xfrm>
            <a:off x="678730" y="970962"/>
            <a:ext cx="11075709" cy="5392132"/>
          </a:xfrm>
        </p:spPr>
        <p:txBody>
          <a:bodyPr>
            <a:normAutofit/>
          </a:bodyPr>
          <a:lstStyle/>
          <a:p>
            <a:r>
              <a:rPr kumimoji="1" lang="ja-JP" altLang="en-US" dirty="0"/>
              <a:t>使用ミクロデータ → </a:t>
            </a:r>
            <a:r>
              <a:rPr kumimoji="1" lang="ja-JP" altLang="en-US" b="1" dirty="0">
                <a:solidFill>
                  <a:srgbClr val="FF0000"/>
                </a:solidFill>
              </a:rPr>
              <a:t>国勢調査</a:t>
            </a:r>
            <a:r>
              <a:rPr kumimoji="1" lang="en-US" altLang="ja-JP" dirty="0"/>
              <a:t>(2000, 2005</a:t>
            </a:r>
            <a:r>
              <a:rPr kumimoji="1" lang="ja-JP" altLang="en-US" dirty="0"/>
              <a:t>年</a:t>
            </a:r>
            <a:r>
              <a:rPr kumimoji="1" lang="en-US" altLang="ja-JP" dirty="0"/>
              <a:t>)</a:t>
            </a:r>
            <a:r>
              <a:rPr kumimoji="1" lang="ja-JP" altLang="en-US" dirty="0"/>
              <a:t>･</a:t>
            </a:r>
            <a:r>
              <a:rPr kumimoji="1" lang="ja-JP" altLang="en-US" b="1" dirty="0">
                <a:solidFill>
                  <a:srgbClr val="FF0000"/>
                </a:solidFill>
              </a:rPr>
              <a:t>匿名データ</a:t>
            </a:r>
            <a:endParaRPr kumimoji="1" lang="en-US" altLang="ja-JP" b="1" dirty="0">
              <a:solidFill>
                <a:srgbClr val="FF0000"/>
              </a:solidFill>
            </a:endParaRPr>
          </a:p>
          <a:p>
            <a:pPr marL="0" indent="0" algn="ctr">
              <a:buNone/>
            </a:pPr>
            <a:endParaRPr lang="en-US" altLang="ja-JP" sz="4000" dirty="0"/>
          </a:p>
          <a:p>
            <a:pPr marL="0" indent="0" algn="ctr">
              <a:buNone/>
            </a:pPr>
            <a:r>
              <a:rPr lang="ja-JP" altLang="ja-JP" sz="5400" b="1" dirty="0">
                <a:solidFill>
                  <a:srgbClr val="FF0000"/>
                </a:solidFill>
                <a:highlight>
                  <a:srgbClr val="FFFF00"/>
                </a:highlight>
              </a:rPr>
              <a:t>家族構成</a:t>
            </a:r>
            <a:r>
              <a:rPr lang="ja-JP" altLang="ja-JP" sz="5400" b="1" dirty="0">
                <a:solidFill>
                  <a:srgbClr val="0070C0"/>
                </a:solidFill>
                <a:highlight>
                  <a:srgbClr val="FFFF00"/>
                </a:highlight>
              </a:rPr>
              <a:t>変数</a:t>
            </a:r>
            <a:r>
              <a:rPr lang="ja-JP" altLang="en-US" sz="3900" b="1" dirty="0">
                <a:solidFill>
                  <a:srgbClr val="FF0000"/>
                </a:solidFill>
              </a:rPr>
              <a:t>＝各世帯員を漢字一文字</a:t>
            </a:r>
            <a:endParaRPr lang="en-US" altLang="ja-JP" sz="3900" b="1" dirty="0">
              <a:solidFill>
                <a:srgbClr val="FF0000"/>
              </a:solidFill>
            </a:endParaRPr>
          </a:p>
          <a:p>
            <a:pPr marL="0" indent="0" algn="ctr">
              <a:buNone/>
            </a:pPr>
            <a:r>
              <a:rPr lang="ja-JP" altLang="en-US" sz="3900" b="1" dirty="0">
                <a:solidFill>
                  <a:srgbClr val="FF0000"/>
                </a:solidFill>
              </a:rPr>
              <a:t>それらの漢字を横一列に一つの</a:t>
            </a:r>
            <a:r>
              <a:rPr lang="ja-JP" altLang="en-US" sz="3900" b="1" dirty="0">
                <a:solidFill>
                  <a:srgbClr val="002060"/>
                </a:solidFill>
              </a:rPr>
              <a:t>変数</a:t>
            </a:r>
            <a:r>
              <a:rPr lang="ja-JP" altLang="en-US" sz="3900" b="1" dirty="0">
                <a:solidFill>
                  <a:srgbClr val="FF0000"/>
                </a:solidFill>
              </a:rPr>
              <a:t>に詰め込む</a:t>
            </a:r>
            <a:endParaRPr lang="en-US" altLang="ja-JP" sz="3900" b="1" dirty="0">
              <a:solidFill>
                <a:srgbClr val="FF0000"/>
              </a:solidFill>
            </a:endParaRPr>
          </a:p>
          <a:p>
            <a:pPr marL="0" indent="0">
              <a:buNone/>
            </a:pPr>
            <a:r>
              <a:rPr lang="ja-JP" altLang="en-US" sz="3900" dirty="0">
                <a:solidFill>
                  <a:srgbClr val="FF0000"/>
                </a:solidFill>
              </a:rPr>
              <a:t>例：両親･息子</a:t>
            </a:r>
            <a:r>
              <a:rPr lang="en-US" altLang="ja-JP" sz="3900" dirty="0">
                <a:solidFill>
                  <a:srgbClr val="FF0000"/>
                </a:solidFill>
              </a:rPr>
              <a:t>(</a:t>
            </a:r>
            <a:r>
              <a:rPr lang="ja-JP" altLang="en-US" sz="3900" b="1" dirty="0">
                <a:solidFill>
                  <a:srgbClr val="002060"/>
                </a:solidFill>
              </a:rPr>
              <a:t>未婚</a:t>
            </a:r>
            <a:r>
              <a:rPr lang="en-US" altLang="ja-JP" sz="3900" dirty="0">
                <a:solidFill>
                  <a:srgbClr val="FF0000"/>
                </a:solidFill>
              </a:rPr>
              <a:t>)</a:t>
            </a:r>
            <a:r>
              <a:rPr lang="ja-JP" altLang="en-US" sz="3900" dirty="0">
                <a:solidFill>
                  <a:srgbClr val="FF0000"/>
                </a:solidFill>
              </a:rPr>
              <a:t>･娘</a:t>
            </a:r>
            <a:r>
              <a:rPr lang="en-US" altLang="ja-JP" sz="3900" dirty="0">
                <a:solidFill>
                  <a:srgbClr val="FF0000"/>
                </a:solidFill>
              </a:rPr>
              <a:t>(</a:t>
            </a:r>
            <a:r>
              <a:rPr lang="ja-JP" altLang="en-US" sz="3900" b="1" dirty="0">
                <a:solidFill>
                  <a:srgbClr val="002060"/>
                </a:solidFill>
              </a:rPr>
              <a:t>未婚</a:t>
            </a:r>
            <a:r>
              <a:rPr lang="en-US" altLang="ja-JP" sz="3900" dirty="0">
                <a:solidFill>
                  <a:srgbClr val="FF0000"/>
                </a:solidFill>
              </a:rPr>
              <a:t>)</a:t>
            </a:r>
            <a:r>
              <a:rPr lang="ja-JP" altLang="en-US" sz="3900" dirty="0"/>
              <a:t>＝</a:t>
            </a:r>
            <a:r>
              <a:rPr lang="en-US" altLang="ja-JP" sz="3900" dirty="0"/>
              <a:t>｢</a:t>
            </a:r>
            <a:r>
              <a:rPr lang="ja-JP" altLang="en-US" sz="3900" dirty="0">
                <a:solidFill>
                  <a:srgbClr val="FF0000"/>
                </a:solidFill>
                <a:highlight>
                  <a:srgbClr val="FFFF00"/>
                </a:highlight>
              </a:rPr>
              <a:t>父母</a:t>
            </a:r>
            <a:r>
              <a:rPr lang="ja-JP" altLang="en-US" sz="3900" b="1" dirty="0">
                <a:solidFill>
                  <a:srgbClr val="002060"/>
                </a:solidFill>
                <a:highlight>
                  <a:srgbClr val="FFFF00"/>
                </a:highlight>
              </a:rPr>
              <a:t>伜好</a:t>
            </a:r>
            <a:r>
              <a:rPr lang="en-US" altLang="ja-JP" sz="3900" dirty="0"/>
              <a:t>｣</a:t>
            </a:r>
          </a:p>
          <a:p>
            <a:pPr marL="0" indent="0">
              <a:buNone/>
            </a:pPr>
            <a:r>
              <a:rPr lang="ja-JP" altLang="en-US" sz="3900" dirty="0">
                <a:solidFill>
                  <a:srgbClr val="FF0000"/>
                </a:solidFill>
              </a:rPr>
              <a:t>　　両親･</a:t>
            </a:r>
            <a:r>
              <a:rPr lang="ja-JP" altLang="en-US" sz="3900" b="1" dirty="0">
                <a:solidFill>
                  <a:srgbClr val="002060"/>
                </a:solidFill>
              </a:rPr>
              <a:t>息子</a:t>
            </a:r>
            <a:r>
              <a:rPr lang="ja-JP" altLang="en-US" sz="3900" dirty="0">
                <a:solidFill>
                  <a:srgbClr val="FF0000"/>
                </a:solidFill>
              </a:rPr>
              <a:t>･</a:t>
            </a:r>
            <a:r>
              <a:rPr lang="ja-JP" altLang="en-US" sz="3900" b="1" dirty="0">
                <a:solidFill>
                  <a:srgbClr val="002060"/>
                </a:solidFill>
              </a:rPr>
              <a:t>嫁</a:t>
            </a:r>
            <a:r>
              <a:rPr lang="ja-JP" altLang="en-US" sz="3900" dirty="0">
                <a:solidFill>
                  <a:srgbClr val="FF0000"/>
                </a:solidFill>
              </a:rPr>
              <a:t>･世帯主の母</a:t>
            </a:r>
            <a:r>
              <a:rPr lang="ja-JP" altLang="en-US" sz="3900" dirty="0"/>
              <a:t>＝</a:t>
            </a:r>
            <a:r>
              <a:rPr lang="en-US" altLang="ja-JP" sz="3900" dirty="0"/>
              <a:t>｢</a:t>
            </a:r>
            <a:r>
              <a:rPr lang="ja-JP" altLang="en-US" sz="3900" dirty="0">
                <a:solidFill>
                  <a:srgbClr val="FF0000"/>
                </a:solidFill>
                <a:highlight>
                  <a:srgbClr val="FFFF00"/>
                </a:highlight>
              </a:rPr>
              <a:t>父母</a:t>
            </a:r>
            <a:r>
              <a:rPr lang="ja-JP" altLang="en-US" sz="3900" b="1" dirty="0">
                <a:solidFill>
                  <a:srgbClr val="002060"/>
                </a:solidFill>
                <a:highlight>
                  <a:srgbClr val="FFFF00"/>
                </a:highlight>
              </a:rPr>
              <a:t>倅嫁</a:t>
            </a:r>
            <a:r>
              <a:rPr lang="ja-JP" altLang="en-US" sz="3900" dirty="0">
                <a:solidFill>
                  <a:srgbClr val="FF0000"/>
                </a:solidFill>
                <a:highlight>
                  <a:srgbClr val="FFFF00"/>
                </a:highlight>
              </a:rPr>
              <a:t>婆</a:t>
            </a:r>
            <a:r>
              <a:rPr lang="en-US" altLang="ja-JP" sz="3900" dirty="0"/>
              <a:t>｣</a:t>
            </a:r>
          </a:p>
          <a:p>
            <a:endParaRPr kumimoji="1" lang="ja-JP" altLang="en-US" sz="3900" b="1" dirty="0">
              <a:solidFill>
                <a:srgbClr val="FF0000"/>
              </a:solidFill>
            </a:endParaRPr>
          </a:p>
        </p:txBody>
      </p:sp>
    </p:spTree>
    <p:extLst>
      <p:ext uri="{BB962C8B-B14F-4D97-AF65-F5344CB8AC3E}">
        <p14:creationId xmlns:p14="http://schemas.microsoft.com/office/powerpoint/2010/main" val="39552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CCD7A2-3717-472E-876C-D0002887D3FF}"/>
              </a:ext>
            </a:extLst>
          </p:cNvPr>
          <p:cNvSpPr>
            <a:spLocks noGrp="1"/>
          </p:cNvSpPr>
          <p:nvPr>
            <p:ph type="title"/>
          </p:nvPr>
        </p:nvSpPr>
        <p:spPr>
          <a:xfrm>
            <a:off x="838200" y="365126"/>
            <a:ext cx="10515600" cy="982908"/>
          </a:xfrm>
        </p:spPr>
        <p:txBody>
          <a:bodyPr>
            <a:normAutofit/>
          </a:bodyPr>
          <a:lstStyle/>
          <a:p>
            <a:pPr algn="ctr"/>
            <a:r>
              <a:rPr kumimoji="1" lang="ja-JP" altLang="en-US" sz="6000" dirty="0"/>
              <a:t>なぜ、</a:t>
            </a:r>
            <a:r>
              <a:rPr lang="ja-JP" altLang="ja-JP" sz="6000" b="1" dirty="0">
                <a:solidFill>
                  <a:srgbClr val="FF0000"/>
                </a:solidFill>
              </a:rPr>
              <a:t>家族構成変数</a:t>
            </a:r>
            <a:r>
              <a:rPr lang="ja-JP" altLang="en-US" sz="6000" b="1" dirty="0"/>
              <a:t>？</a:t>
            </a:r>
            <a:endParaRPr kumimoji="1" lang="ja-JP" altLang="en-US" sz="6000" dirty="0"/>
          </a:p>
        </p:txBody>
      </p:sp>
      <p:sp>
        <p:nvSpPr>
          <p:cNvPr id="3" name="コンテンツ プレースホルダー 2">
            <a:extLst>
              <a:ext uri="{FF2B5EF4-FFF2-40B4-BE49-F238E27FC236}">
                <a16:creationId xmlns:a16="http://schemas.microsoft.com/office/drawing/2014/main" id="{8C258D65-BE30-41C4-A6F6-12C3CFFAD5D7}"/>
              </a:ext>
            </a:extLst>
          </p:cNvPr>
          <p:cNvSpPr>
            <a:spLocks noGrp="1"/>
          </p:cNvSpPr>
          <p:nvPr>
            <p:ph idx="1"/>
          </p:nvPr>
        </p:nvSpPr>
        <p:spPr>
          <a:xfrm>
            <a:off x="289089" y="1348034"/>
            <a:ext cx="11613822" cy="3912121"/>
          </a:xfrm>
        </p:spPr>
        <p:txBody>
          <a:bodyPr>
            <a:normAutofit/>
          </a:bodyPr>
          <a:lstStyle/>
          <a:p>
            <a:r>
              <a:rPr kumimoji="1" lang="ja-JP" altLang="en-US" sz="3600" dirty="0"/>
              <a:t>国勢調査「</a:t>
            </a:r>
            <a:r>
              <a:rPr kumimoji="1" lang="ja-JP" altLang="en-US" sz="3600" b="1" dirty="0"/>
              <a:t>家族類型</a:t>
            </a:r>
            <a:r>
              <a:rPr kumimoji="1" lang="ja-JP" altLang="en-US" sz="3600" dirty="0"/>
              <a:t>」</a:t>
            </a:r>
            <a:endParaRPr kumimoji="1" lang="en-US" altLang="ja-JP" sz="3600" dirty="0"/>
          </a:p>
          <a:p>
            <a:pPr marL="0" indent="0">
              <a:buNone/>
            </a:pPr>
            <a:r>
              <a:rPr lang="ja-JP" altLang="en-US" sz="3600" dirty="0"/>
              <a:t>　一例：</a:t>
            </a:r>
            <a:r>
              <a:rPr lang="ja-JP" altLang="ja-JP" sz="3600" dirty="0"/>
              <a:t>「</a:t>
            </a:r>
            <a:r>
              <a:rPr lang="ja-JP" altLang="ja-JP" sz="3600" b="1" dirty="0"/>
              <a:t>夫婦と子供から成る世帯</a:t>
            </a:r>
            <a:r>
              <a:rPr lang="ja-JP" altLang="ja-JP" sz="3600" dirty="0"/>
              <a:t>」 </a:t>
            </a:r>
            <a:endParaRPr lang="en-US" altLang="ja-JP" sz="3600" dirty="0"/>
          </a:p>
          <a:p>
            <a:pPr marL="0" indent="0">
              <a:buNone/>
            </a:pPr>
            <a:r>
              <a:rPr lang="ja-JP" altLang="en-US" sz="3600" dirty="0"/>
              <a:t>　</a:t>
            </a:r>
            <a:r>
              <a:rPr lang="ja-JP" altLang="ja-JP" sz="3200" dirty="0"/>
              <a:t>①「世帯主夫婦と子供から成る世帯」</a:t>
            </a:r>
            <a:endParaRPr lang="en-US" altLang="ja-JP" sz="3200" dirty="0"/>
          </a:p>
          <a:p>
            <a:pPr marL="0" indent="0">
              <a:buNone/>
            </a:pPr>
            <a:r>
              <a:rPr lang="ja-JP" altLang="en-US" sz="3200" dirty="0"/>
              <a:t>　　　　　　　　　</a:t>
            </a:r>
            <a:r>
              <a:rPr lang="ja-JP" altLang="ja-JP" sz="3200" b="1" dirty="0">
                <a:solidFill>
                  <a:srgbClr val="FF0000"/>
                </a:solidFill>
              </a:rPr>
              <a:t>社会通念上異なる性格の世帯</a:t>
            </a:r>
            <a:r>
              <a:rPr lang="ja-JP" altLang="en-US" sz="3200" b="1" dirty="0">
                <a:solidFill>
                  <a:srgbClr val="FF0000"/>
                </a:solidFill>
              </a:rPr>
              <a:t>？</a:t>
            </a:r>
            <a:endParaRPr lang="en-US" altLang="ja-JP" sz="3200" b="1" dirty="0">
              <a:solidFill>
                <a:srgbClr val="FF0000"/>
              </a:solidFill>
            </a:endParaRPr>
          </a:p>
          <a:p>
            <a:pPr marL="0" indent="0">
              <a:buNone/>
            </a:pPr>
            <a:r>
              <a:rPr lang="ja-JP" altLang="en-US" sz="3200" dirty="0"/>
              <a:t>　</a:t>
            </a:r>
            <a:r>
              <a:rPr lang="ja-JP" altLang="ja-JP" sz="3200" dirty="0"/>
              <a:t>②「世帯主と両親から成る世帯」</a:t>
            </a:r>
            <a:endParaRPr lang="en-US" altLang="ja-JP" sz="3200" dirty="0"/>
          </a:p>
          <a:p>
            <a:pPr marL="0" indent="0">
              <a:buNone/>
            </a:pPr>
            <a:r>
              <a:rPr lang="ja-JP" altLang="en-US" sz="3200" dirty="0"/>
              <a:t>　</a:t>
            </a:r>
            <a:r>
              <a:rPr lang="ja-JP" altLang="ja-JP" sz="3200" dirty="0"/>
              <a:t>③「世帯主と両親、および世帯主の兄弟姉妹から成る世帯」</a:t>
            </a:r>
            <a:endParaRPr lang="en-US" altLang="ja-JP" sz="3200" dirty="0"/>
          </a:p>
        </p:txBody>
      </p:sp>
      <p:sp>
        <p:nvSpPr>
          <p:cNvPr id="4" name="矢印: 上下 3">
            <a:extLst>
              <a:ext uri="{FF2B5EF4-FFF2-40B4-BE49-F238E27FC236}">
                <a16:creationId xmlns:a16="http://schemas.microsoft.com/office/drawing/2014/main" id="{BF6D3060-FCC6-49FB-B6E5-3E786929D3BC}"/>
              </a:ext>
            </a:extLst>
          </p:cNvPr>
          <p:cNvSpPr/>
          <p:nvPr/>
        </p:nvSpPr>
        <p:spPr>
          <a:xfrm>
            <a:off x="3506771" y="3109667"/>
            <a:ext cx="386499" cy="63866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大かっこ 7">
            <a:extLst>
              <a:ext uri="{FF2B5EF4-FFF2-40B4-BE49-F238E27FC236}">
                <a16:creationId xmlns:a16="http://schemas.microsoft.com/office/drawing/2014/main" id="{0F103781-C19E-4FDF-BB0D-91AD3E749184}"/>
              </a:ext>
            </a:extLst>
          </p:cNvPr>
          <p:cNvSpPr/>
          <p:nvPr/>
        </p:nvSpPr>
        <p:spPr>
          <a:xfrm>
            <a:off x="565612" y="3874416"/>
            <a:ext cx="131975" cy="848412"/>
          </a:xfrm>
          <a:prstGeom prst="lef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67D7820-7FED-4D3B-AEE9-613BF94E3284}"/>
              </a:ext>
            </a:extLst>
          </p:cNvPr>
          <p:cNvSpPr txBox="1"/>
          <p:nvPr/>
        </p:nvSpPr>
        <p:spPr>
          <a:xfrm>
            <a:off x="838201" y="5692900"/>
            <a:ext cx="10049758" cy="707886"/>
          </a:xfrm>
          <a:prstGeom prst="rect">
            <a:avLst/>
          </a:prstGeom>
          <a:noFill/>
        </p:spPr>
        <p:txBody>
          <a:bodyPr wrap="square" rtlCol="0">
            <a:spAutoFit/>
          </a:bodyPr>
          <a:lstStyle/>
          <a:p>
            <a:r>
              <a:rPr kumimoji="1" lang="ja-JP" altLang="en-US" sz="4000" dirty="0"/>
              <a:t>もっと</a:t>
            </a:r>
            <a:r>
              <a:rPr kumimoji="1" lang="ja-JP" altLang="en-US" sz="4000" b="1" dirty="0"/>
              <a:t>直感的</a:t>
            </a:r>
            <a:r>
              <a:rPr kumimoji="1" lang="ja-JP" altLang="en-US" sz="4000" dirty="0"/>
              <a:t>に理解できる</a:t>
            </a:r>
            <a:r>
              <a:rPr kumimoji="1" lang="ja-JP" altLang="en-US" sz="4000" b="1" dirty="0"/>
              <a:t>世帯の表現法</a:t>
            </a:r>
            <a:r>
              <a:rPr kumimoji="1" lang="ja-JP" altLang="en-US" sz="4000" dirty="0"/>
              <a:t>？</a:t>
            </a:r>
          </a:p>
        </p:txBody>
      </p:sp>
      <p:sp>
        <p:nvSpPr>
          <p:cNvPr id="10" name="矢印: 下 9">
            <a:extLst>
              <a:ext uri="{FF2B5EF4-FFF2-40B4-BE49-F238E27FC236}">
                <a16:creationId xmlns:a16="http://schemas.microsoft.com/office/drawing/2014/main" id="{748FED72-168C-4571-9C0A-4AE14BD8B389}"/>
              </a:ext>
            </a:extLst>
          </p:cNvPr>
          <p:cNvSpPr/>
          <p:nvPr/>
        </p:nvSpPr>
        <p:spPr>
          <a:xfrm>
            <a:off x="4901938" y="4930219"/>
            <a:ext cx="782425" cy="7352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31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ipe(down)">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8" grpId="0" animBg="1"/>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C587F84-9C27-46DE-8A8E-959B8ACA3809}"/>
              </a:ext>
            </a:extLst>
          </p:cNvPr>
          <p:cNvSpPr txBox="1"/>
          <p:nvPr/>
        </p:nvSpPr>
        <p:spPr>
          <a:xfrm>
            <a:off x="430392" y="625745"/>
            <a:ext cx="1538883" cy="5838939"/>
          </a:xfrm>
          <a:prstGeom prst="rect">
            <a:avLst/>
          </a:prstGeom>
          <a:noFill/>
        </p:spPr>
        <p:txBody>
          <a:bodyPr vert="eaVert" wrap="square" rtlCol="0">
            <a:spAutoFit/>
          </a:bodyPr>
          <a:lstStyle/>
          <a:p>
            <a:r>
              <a:rPr lang="ja-JP" altLang="ja-JP" sz="4400" b="1" dirty="0"/>
              <a:t>　続柄漢字パターンの</a:t>
            </a:r>
            <a:endParaRPr lang="en-US" altLang="ja-JP" sz="4400" b="1" dirty="0"/>
          </a:p>
          <a:p>
            <a:r>
              <a:rPr lang="ja-JP" altLang="en-US" sz="4400" b="1" dirty="0"/>
              <a:t>　</a:t>
            </a:r>
            <a:r>
              <a:rPr lang="ja-JP" altLang="ja-JP" sz="4400" b="1" dirty="0"/>
              <a:t>世帯内階層構造図</a:t>
            </a:r>
            <a:endParaRPr kumimoji="1" lang="ja-JP" altLang="en-US" sz="4400" dirty="0"/>
          </a:p>
        </p:txBody>
      </p:sp>
      <p:graphicFrame>
        <p:nvGraphicFramePr>
          <p:cNvPr id="4" name="オブジェクト 3">
            <a:extLst>
              <a:ext uri="{FF2B5EF4-FFF2-40B4-BE49-F238E27FC236}">
                <a16:creationId xmlns:a16="http://schemas.microsoft.com/office/drawing/2014/main" id="{863C59C7-E3C6-4091-8BD6-27507FFBCFE3}"/>
              </a:ext>
            </a:extLst>
          </p:cNvPr>
          <p:cNvGraphicFramePr>
            <a:graphicFrameLocks noChangeAspect="1"/>
          </p:cNvGraphicFramePr>
          <p:nvPr>
            <p:extLst>
              <p:ext uri="{D42A27DB-BD31-4B8C-83A1-F6EECF244321}">
                <p14:modId xmlns:p14="http://schemas.microsoft.com/office/powerpoint/2010/main" val="1480454320"/>
              </p:ext>
            </p:extLst>
          </p:nvPr>
        </p:nvGraphicFramePr>
        <p:xfrm>
          <a:off x="2204888" y="154546"/>
          <a:ext cx="6189752" cy="6542467"/>
        </p:xfrm>
        <a:graphic>
          <a:graphicData uri="http://schemas.openxmlformats.org/presentationml/2006/ole">
            <mc:AlternateContent xmlns:mc="http://schemas.openxmlformats.org/markup-compatibility/2006">
              <mc:Choice xmlns:v="urn:schemas-microsoft-com:vml" Requires="v">
                <p:oleObj name="Worksheet" r:id="rId3" imgW="6505534" imgH="6877098" progId="Excel.Sheet.12">
                  <p:embed/>
                </p:oleObj>
              </mc:Choice>
              <mc:Fallback>
                <p:oleObj name="Worksheet" r:id="rId3" imgW="6505534" imgH="6877098" progId="Excel.Sheet.12">
                  <p:embed/>
                  <p:pic>
                    <p:nvPicPr>
                      <p:cNvPr id="0" name=""/>
                      <p:cNvPicPr/>
                      <p:nvPr/>
                    </p:nvPicPr>
                    <p:blipFill>
                      <a:blip r:embed="rId4"/>
                      <a:stretch>
                        <a:fillRect/>
                      </a:stretch>
                    </p:blipFill>
                    <p:spPr>
                      <a:xfrm>
                        <a:off x="2204888" y="154546"/>
                        <a:ext cx="6189752" cy="6542467"/>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5537C8B3-6087-48DC-BAF3-02E6BB9B3A01}"/>
              </a:ext>
            </a:extLst>
          </p:cNvPr>
          <p:cNvGraphicFramePr>
            <a:graphicFrameLocks noChangeAspect="1"/>
          </p:cNvGraphicFramePr>
          <p:nvPr>
            <p:extLst>
              <p:ext uri="{D42A27DB-BD31-4B8C-83A1-F6EECF244321}">
                <p14:modId xmlns:p14="http://schemas.microsoft.com/office/powerpoint/2010/main" val="2464588593"/>
              </p:ext>
            </p:extLst>
          </p:nvPr>
        </p:nvGraphicFramePr>
        <p:xfrm>
          <a:off x="8394640" y="1308169"/>
          <a:ext cx="2657475" cy="1276350"/>
        </p:xfrm>
        <a:graphic>
          <a:graphicData uri="http://schemas.openxmlformats.org/presentationml/2006/ole">
            <mc:AlternateContent xmlns:mc="http://schemas.openxmlformats.org/markup-compatibility/2006">
              <mc:Choice xmlns:v="urn:schemas-microsoft-com:vml" Requires="v">
                <p:oleObj name="Worksheet" r:id="rId5" imgW="2657597" imgH="1276393" progId="Excel.Sheet.12">
                  <p:embed/>
                </p:oleObj>
              </mc:Choice>
              <mc:Fallback>
                <p:oleObj name="Worksheet" r:id="rId5" imgW="2657597" imgH="1276393" progId="Excel.Sheet.12">
                  <p:embed/>
                  <p:pic>
                    <p:nvPicPr>
                      <p:cNvPr id="0" name=""/>
                      <p:cNvPicPr/>
                      <p:nvPr/>
                    </p:nvPicPr>
                    <p:blipFill>
                      <a:blip r:embed="rId6"/>
                      <a:stretch>
                        <a:fillRect/>
                      </a:stretch>
                    </p:blipFill>
                    <p:spPr>
                      <a:xfrm>
                        <a:off x="8394640" y="1308169"/>
                        <a:ext cx="2657475" cy="1276350"/>
                      </a:xfrm>
                      <a:prstGeom prst="rect">
                        <a:avLst/>
                      </a:prstGeom>
                    </p:spPr>
                  </p:pic>
                </p:oleObj>
              </mc:Fallback>
            </mc:AlternateContent>
          </a:graphicData>
        </a:graphic>
      </p:graphicFrame>
      <p:grpSp>
        <p:nvGrpSpPr>
          <p:cNvPr id="16" name="グループ化 15">
            <a:extLst>
              <a:ext uri="{FF2B5EF4-FFF2-40B4-BE49-F238E27FC236}">
                <a16:creationId xmlns:a16="http://schemas.microsoft.com/office/drawing/2014/main" id="{8D3025ED-1D71-4C25-B43D-F6FF09D9A97F}"/>
              </a:ext>
            </a:extLst>
          </p:cNvPr>
          <p:cNvGrpSpPr/>
          <p:nvPr/>
        </p:nvGrpSpPr>
        <p:grpSpPr>
          <a:xfrm>
            <a:off x="8975558" y="2164703"/>
            <a:ext cx="2076557" cy="1738175"/>
            <a:chOff x="8975558" y="2164703"/>
            <a:chExt cx="2076557" cy="1738175"/>
          </a:xfrm>
        </p:grpSpPr>
        <p:sp>
          <p:nvSpPr>
            <p:cNvPr id="3" name="テキスト ボックス 2">
              <a:extLst>
                <a:ext uri="{FF2B5EF4-FFF2-40B4-BE49-F238E27FC236}">
                  <a16:creationId xmlns:a16="http://schemas.microsoft.com/office/drawing/2014/main" id="{A9ECA946-B343-4382-A6B9-2CE8C0EFC312}"/>
                </a:ext>
              </a:extLst>
            </p:cNvPr>
            <p:cNvSpPr txBox="1"/>
            <p:nvPr/>
          </p:nvSpPr>
          <p:spPr>
            <a:xfrm>
              <a:off x="8975558" y="3256547"/>
              <a:ext cx="2076557" cy="646331"/>
            </a:xfrm>
            <a:prstGeom prst="rect">
              <a:avLst/>
            </a:prstGeom>
            <a:noFill/>
            <a:ln w="22225">
              <a:solidFill>
                <a:schemeClr val="accent1"/>
              </a:solidFill>
            </a:ln>
          </p:spPr>
          <p:txBody>
            <a:bodyPr wrap="square" rtlCol="0">
              <a:spAutoFit/>
            </a:bodyPr>
            <a:lstStyle/>
            <a:p>
              <a:r>
                <a:rPr kumimoji="1" lang="ja-JP" altLang="en-US" dirty="0">
                  <a:solidFill>
                    <a:srgbClr val="FF0000"/>
                  </a:solidFill>
                  <a:latin typeface="+mj-lt"/>
                </a:rPr>
                <a:t>昨年の報告以後に、</a:t>
              </a:r>
              <a:endParaRPr kumimoji="1" lang="en-US" altLang="ja-JP" dirty="0">
                <a:solidFill>
                  <a:srgbClr val="FF0000"/>
                </a:solidFill>
                <a:latin typeface="+mj-lt"/>
              </a:endParaRPr>
            </a:p>
            <a:p>
              <a:r>
                <a:rPr kumimoji="1" lang="ja-JP" altLang="en-US" dirty="0">
                  <a:solidFill>
                    <a:srgbClr val="FF0000"/>
                  </a:solidFill>
                  <a:latin typeface="+mj-lt"/>
                </a:rPr>
                <a:t>追加</a:t>
              </a:r>
            </a:p>
          </p:txBody>
        </p:sp>
        <p:cxnSp>
          <p:nvCxnSpPr>
            <p:cNvPr id="7" name="直線矢印コネクタ 6">
              <a:extLst>
                <a:ext uri="{FF2B5EF4-FFF2-40B4-BE49-F238E27FC236}">
                  <a16:creationId xmlns:a16="http://schemas.microsoft.com/office/drawing/2014/main" id="{D37C36DC-319E-4323-A1C7-3B194145E4DD}"/>
                </a:ext>
              </a:extLst>
            </p:cNvPr>
            <p:cNvCxnSpPr>
              <a:cxnSpLocks/>
            </p:cNvCxnSpPr>
            <p:nvPr/>
          </p:nvCxnSpPr>
          <p:spPr>
            <a:xfrm flipH="1" flipV="1">
              <a:off x="9283959" y="2164703"/>
              <a:ext cx="951723" cy="10918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0FB0CF6B-443C-492D-A056-9EBA3645C02D}"/>
                </a:ext>
              </a:extLst>
            </p:cNvPr>
            <p:cNvCxnSpPr>
              <a:cxnSpLocks/>
            </p:cNvCxnSpPr>
            <p:nvPr/>
          </p:nvCxnSpPr>
          <p:spPr>
            <a:xfrm flipH="1" flipV="1">
              <a:off x="10291670" y="2286001"/>
              <a:ext cx="102632" cy="9705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正方形/長方形 1">
            <a:extLst>
              <a:ext uri="{FF2B5EF4-FFF2-40B4-BE49-F238E27FC236}">
                <a16:creationId xmlns:a16="http://schemas.microsoft.com/office/drawing/2014/main" id="{97918E3F-BF7E-4928-A998-63E5767885FD}"/>
              </a:ext>
            </a:extLst>
          </p:cNvPr>
          <p:cNvSpPr/>
          <p:nvPr/>
        </p:nvSpPr>
        <p:spPr>
          <a:xfrm>
            <a:off x="5782614" y="6040192"/>
            <a:ext cx="2279561" cy="52803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852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1A05C2-D177-410D-B723-C97E7FB81010}"/>
              </a:ext>
            </a:extLst>
          </p:cNvPr>
          <p:cNvSpPr>
            <a:spLocks noGrp="1"/>
          </p:cNvSpPr>
          <p:nvPr>
            <p:ph type="title"/>
          </p:nvPr>
        </p:nvSpPr>
        <p:spPr>
          <a:xfrm>
            <a:off x="722290" y="217863"/>
            <a:ext cx="4139153" cy="926347"/>
          </a:xfrm>
        </p:spPr>
        <p:txBody>
          <a:bodyPr>
            <a:normAutofit fontScale="90000"/>
          </a:bodyPr>
          <a:lstStyle/>
          <a:p>
            <a:r>
              <a:rPr kumimoji="1" lang="ja-JP" altLang="en-US" sz="4000" b="1" dirty="0"/>
              <a:t>国勢調査</a:t>
            </a:r>
            <a:r>
              <a:rPr kumimoji="1" lang="en-US" altLang="ja-JP" sz="3200" dirty="0"/>
              <a:t>(</a:t>
            </a:r>
            <a:r>
              <a:rPr kumimoji="1" lang="en-US" altLang="ja-JP" sz="3200" b="1" dirty="0">
                <a:solidFill>
                  <a:srgbClr val="FF0000"/>
                </a:solidFill>
              </a:rPr>
              <a:t>2000</a:t>
            </a:r>
            <a:r>
              <a:rPr kumimoji="1" lang="ja-JP" altLang="en-US" sz="3200" b="1" dirty="0">
                <a:solidFill>
                  <a:srgbClr val="FF0000"/>
                </a:solidFill>
              </a:rPr>
              <a:t>年以降</a:t>
            </a:r>
            <a:r>
              <a:rPr kumimoji="1" lang="en-US" altLang="ja-JP" sz="3200" dirty="0"/>
              <a:t>)</a:t>
            </a:r>
            <a:endParaRPr kumimoji="1" lang="ja-JP" altLang="en-US" sz="3200" dirty="0"/>
          </a:p>
        </p:txBody>
      </p:sp>
      <p:grpSp>
        <p:nvGrpSpPr>
          <p:cNvPr id="7" name="グループ化 6">
            <a:extLst>
              <a:ext uri="{FF2B5EF4-FFF2-40B4-BE49-F238E27FC236}">
                <a16:creationId xmlns:a16="http://schemas.microsoft.com/office/drawing/2014/main" id="{ADEE126E-4236-4DFC-832B-A089CBBF126B}"/>
              </a:ext>
            </a:extLst>
          </p:cNvPr>
          <p:cNvGrpSpPr/>
          <p:nvPr/>
        </p:nvGrpSpPr>
        <p:grpSpPr>
          <a:xfrm>
            <a:off x="293239" y="1468192"/>
            <a:ext cx="2205262" cy="4932634"/>
            <a:chOff x="838200" y="1144210"/>
            <a:chExt cx="2485748" cy="5217979"/>
          </a:xfrm>
        </p:grpSpPr>
        <p:grpSp>
          <p:nvGrpSpPr>
            <p:cNvPr id="12" name="グループ化 11">
              <a:extLst>
                <a:ext uri="{FF2B5EF4-FFF2-40B4-BE49-F238E27FC236}">
                  <a16:creationId xmlns:a16="http://schemas.microsoft.com/office/drawing/2014/main" id="{152E6EF8-DD0B-4C61-BF14-EC32306DB535}"/>
                </a:ext>
              </a:extLst>
            </p:cNvPr>
            <p:cNvGrpSpPr/>
            <p:nvPr/>
          </p:nvGrpSpPr>
          <p:grpSpPr>
            <a:xfrm>
              <a:off x="838200" y="1144210"/>
              <a:ext cx="2485748" cy="5217979"/>
              <a:chOff x="838200" y="1144210"/>
              <a:chExt cx="2485748" cy="5217979"/>
            </a:xfrm>
          </p:grpSpPr>
          <p:pic>
            <p:nvPicPr>
              <p:cNvPr id="5" name="図 4">
                <a:extLst>
                  <a:ext uri="{FF2B5EF4-FFF2-40B4-BE49-F238E27FC236}">
                    <a16:creationId xmlns:a16="http://schemas.microsoft.com/office/drawing/2014/main" id="{F921FA37-1ED0-4AE6-A91B-0615ADBABF9B}"/>
                  </a:ext>
                </a:extLst>
              </p:cNvPr>
              <p:cNvPicPr>
                <a:picLocks noChangeAspect="1"/>
              </p:cNvPicPr>
              <p:nvPr/>
            </p:nvPicPr>
            <p:blipFill>
              <a:blip r:embed="rId3"/>
              <a:stretch>
                <a:fillRect/>
              </a:stretch>
            </p:blipFill>
            <p:spPr>
              <a:xfrm>
                <a:off x="838200" y="1144210"/>
                <a:ext cx="2485748" cy="4832384"/>
              </a:xfrm>
              <a:prstGeom prst="rect">
                <a:avLst/>
              </a:prstGeom>
            </p:spPr>
          </p:pic>
          <p:sp>
            <p:nvSpPr>
              <p:cNvPr id="6" name="テキスト ボックス 5">
                <a:extLst>
                  <a:ext uri="{FF2B5EF4-FFF2-40B4-BE49-F238E27FC236}">
                    <a16:creationId xmlns:a16="http://schemas.microsoft.com/office/drawing/2014/main" id="{2A034248-D6AD-41C5-B52F-FBB57D2EDFB7}"/>
                  </a:ext>
                </a:extLst>
              </p:cNvPr>
              <p:cNvSpPr txBox="1"/>
              <p:nvPr/>
            </p:nvSpPr>
            <p:spPr>
              <a:xfrm>
                <a:off x="838200" y="6054412"/>
                <a:ext cx="2485748" cy="307777"/>
              </a:xfrm>
              <a:prstGeom prst="rect">
                <a:avLst/>
              </a:prstGeom>
              <a:solidFill>
                <a:schemeClr val="tx1"/>
              </a:solidFill>
              <a:ln w="12700">
                <a:solidFill>
                  <a:schemeClr val="tx1"/>
                </a:solidFill>
              </a:ln>
            </p:spPr>
            <p:txBody>
              <a:bodyPr wrap="square" rtlCol="0">
                <a:spAutoFit/>
              </a:bodyPr>
              <a:lstStyle/>
              <a:p>
                <a:r>
                  <a:rPr kumimoji="1" lang="ja-JP" altLang="en-US" sz="1400" b="1" dirty="0">
                    <a:solidFill>
                      <a:schemeClr val="bg1"/>
                    </a:solidFill>
                  </a:rPr>
                  <a:t>年齢：一歳刻み</a:t>
                </a:r>
              </a:p>
            </p:txBody>
          </p:sp>
        </p:grpSp>
        <p:sp>
          <p:nvSpPr>
            <p:cNvPr id="13" name="正方形/長方形 12">
              <a:extLst>
                <a:ext uri="{FF2B5EF4-FFF2-40B4-BE49-F238E27FC236}">
                  <a16:creationId xmlns:a16="http://schemas.microsoft.com/office/drawing/2014/main" id="{5E03E43F-5432-442F-AC5B-9BCC8F013AE7}"/>
                </a:ext>
              </a:extLst>
            </p:cNvPr>
            <p:cNvSpPr/>
            <p:nvPr/>
          </p:nvSpPr>
          <p:spPr>
            <a:xfrm>
              <a:off x="870965" y="1380815"/>
              <a:ext cx="2398015" cy="26425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5" name="オブジェクト 14">
            <a:extLst>
              <a:ext uri="{FF2B5EF4-FFF2-40B4-BE49-F238E27FC236}">
                <a16:creationId xmlns:a16="http://schemas.microsoft.com/office/drawing/2014/main" id="{FEBC4C6C-2CED-44F7-A649-F93FCC441046}"/>
              </a:ext>
            </a:extLst>
          </p:cNvPr>
          <p:cNvGraphicFramePr>
            <a:graphicFrameLocks noChangeAspect="1"/>
          </p:cNvGraphicFramePr>
          <p:nvPr>
            <p:extLst>
              <p:ext uri="{D42A27DB-BD31-4B8C-83A1-F6EECF244321}">
                <p14:modId xmlns:p14="http://schemas.microsoft.com/office/powerpoint/2010/main" val="3921498022"/>
              </p:ext>
            </p:extLst>
          </p:nvPr>
        </p:nvGraphicFramePr>
        <p:xfrm>
          <a:off x="2668820" y="940157"/>
          <a:ext cx="9200873" cy="5176233"/>
        </p:xfrm>
        <a:graphic>
          <a:graphicData uri="http://schemas.openxmlformats.org/presentationml/2006/ole">
            <mc:AlternateContent xmlns:mc="http://schemas.openxmlformats.org/markup-compatibility/2006">
              <mc:Choice xmlns:v="urn:schemas-microsoft-com:vml" Requires="v">
                <p:oleObj name="Worksheet" r:id="rId4" imgW="7381997" imgH="4152895" progId="Excel.Sheet.12">
                  <p:embed/>
                </p:oleObj>
              </mc:Choice>
              <mc:Fallback>
                <p:oleObj name="Worksheet" r:id="rId4" imgW="7381997" imgH="4152895" progId="Excel.Sheet.12">
                  <p:embed/>
                  <p:pic>
                    <p:nvPicPr>
                      <p:cNvPr id="11" name="オブジェクト 10">
                        <a:extLst>
                          <a:ext uri="{FF2B5EF4-FFF2-40B4-BE49-F238E27FC236}">
                            <a16:creationId xmlns:a16="http://schemas.microsoft.com/office/drawing/2014/main" id="{F3A609C4-AC4A-4F0B-8DD4-4144189BB069}"/>
                          </a:ext>
                        </a:extLst>
                      </p:cNvPr>
                      <p:cNvPicPr/>
                      <p:nvPr/>
                    </p:nvPicPr>
                    <p:blipFill>
                      <a:blip r:embed="rId5"/>
                      <a:stretch>
                        <a:fillRect/>
                      </a:stretch>
                    </p:blipFill>
                    <p:spPr>
                      <a:xfrm>
                        <a:off x="2668820" y="940157"/>
                        <a:ext cx="9200873" cy="5176233"/>
                      </a:xfrm>
                      <a:prstGeom prst="rect">
                        <a:avLst/>
                      </a:prstGeom>
                    </p:spPr>
                  </p:pic>
                </p:oleObj>
              </mc:Fallback>
            </mc:AlternateContent>
          </a:graphicData>
        </a:graphic>
      </p:graphicFrame>
      <p:sp>
        <p:nvSpPr>
          <p:cNvPr id="9" name="矢印: 右 8">
            <a:extLst>
              <a:ext uri="{FF2B5EF4-FFF2-40B4-BE49-F238E27FC236}">
                <a16:creationId xmlns:a16="http://schemas.microsoft.com/office/drawing/2014/main" id="{7EEB049B-B805-442A-A019-26F208A8064D}"/>
              </a:ext>
            </a:extLst>
          </p:cNvPr>
          <p:cNvSpPr/>
          <p:nvPr/>
        </p:nvSpPr>
        <p:spPr>
          <a:xfrm rot="394139">
            <a:off x="2447100" y="3233404"/>
            <a:ext cx="841322" cy="3941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8A511253-1675-429D-AA69-A8040F7C3160}"/>
              </a:ext>
            </a:extLst>
          </p:cNvPr>
          <p:cNvSpPr/>
          <p:nvPr/>
        </p:nvSpPr>
        <p:spPr>
          <a:xfrm>
            <a:off x="9523180" y="5241702"/>
            <a:ext cx="432189" cy="309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DC2D2412-6E6B-43E3-A922-CAF849D2129B}"/>
              </a:ext>
            </a:extLst>
          </p:cNvPr>
          <p:cNvSpPr/>
          <p:nvPr/>
        </p:nvSpPr>
        <p:spPr>
          <a:xfrm>
            <a:off x="5658118" y="5199603"/>
            <a:ext cx="386366" cy="402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C7378427-77D9-4365-8225-2B6A14B3C7C8}"/>
              </a:ext>
            </a:extLst>
          </p:cNvPr>
          <p:cNvSpPr/>
          <p:nvPr/>
        </p:nvSpPr>
        <p:spPr>
          <a:xfrm>
            <a:off x="2740349" y="5238240"/>
            <a:ext cx="749825" cy="309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42BC4F9-4A29-4841-9E69-234364F0251C}"/>
              </a:ext>
            </a:extLst>
          </p:cNvPr>
          <p:cNvSpPr/>
          <p:nvPr/>
        </p:nvSpPr>
        <p:spPr>
          <a:xfrm>
            <a:off x="7604449" y="5663680"/>
            <a:ext cx="4265244" cy="480703"/>
          </a:xfrm>
          <a:prstGeom prst="rect">
            <a:avLst/>
          </a:prstGeom>
          <a:noFill/>
          <a:ln w="4762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695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ctr"/>
            <a:r>
              <a:rPr lang="ja-JP" altLang="ja-JP" b="1" kern="100" dirty="0">
                <a:ea typeface="ＭＳ Ｐゴシック" panose="020B0600070205080204" pitchFamily="50" charset="-128"/>
                <a:cs typeface="Times New Roman" panose="02020603050405020304" pitchFamily="18" charset="0"/>
              </a:rPr>
              <a:t>家族構成変数の例</a:t>
            </a:r>
            <a:br>
              <a:rPr lang="en-US" altLang="ja-JP" b="1" kern="100" dirty="0">
                <a:ea typeface="ＭＳ Ｐゴシック" panose="020B0600070205080204" pitchFamily="50" charset="-128"/>
                <a:cs typeface="Times New Roman" panose="02020603050405020304" pitchFamily="18" charset="0"/>
              </a:rPr>
            </a:br>
            <a:r>
              <a:rPr lang="ja-JP" altLang="en-US" b="1" kern="100" dirty="0">
                <a:ea typeface="ＭＳ Ｐゴシック" panose="020B0600070205080204" pitchFamily="50" charset="-128"/>
                <a:cs typeface="Times New Roman" panose="02020603050405020304" pitchFamily="18" charset="0"/>
              </a:rPr>
              <a:t>（国調･調査票情報から作成の実験用データ）</a:t>
            </a:r>
            <a:endParaRPr kumimoji="1" lang="ja-JP" altLang="en-US" dirty="0"/>
          </a:p>
        </p:txBody>
      </p:sp>
      <p:grpSp>
        <p:nvGrpSpPr>
          <p:cNvPr id="4" name="グループ化 3"/>
          <p:cNvGrpSpPr/>
          <p:nvPr/>
        </p:nvGrpSpPr>
        <p:grpSpPr>
          <a:xfrm>
            <a:off x="222324" y="1982564"/>
            <a:ext cx="11540779" cy="3654299"/>
            <a:chOff x="329142" y="3848974"/>
            <a:chExt cx="4459164" cy="1386537"/>
          </a:xfrm>
        </p:grpSpPr>
        <p:pic>
          <p:nvPicPr>
            <p:cNvPr id="8" name="図 7">
              <a:extLst>
                <a:ext uri="{FF2B5EF4-FFF2-40B4-BE49-F238E27FC236}">
                  <a16:creationId xmlns:a16="http://schemas.microsoft.com/office/drawing/2014/main" id="{1F024121-0D02-4BEF-B7B8-D16A2FEBB9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142" y="3848974"/>
              <a:ext cx="4453890" cy="1382119"/>
            </a:xfrm>
            <a:prstGeom prst="rect">
              <a:avLst/>
            </a:prstGeom>
            <a:noFill/>
            <a:ln>
              <a:noFill/>
            </a:ln>
          </p:spPr>
        </p:pic>
        <p:sp>
          <p:nvSpPr>
            <p:cNvPr id="6" name="正方形/長方形 5">
              <a:extLst>
                <a:ext uri="{FF2B5EF4-FFF2-40B4-BE49-F238E27FC236}">
                  <a16:creationId xmlns:a16="http://schemas.microsoft.com/office/drawing/2014/main" id="{5E03E43F-5432-442F-AC5B-9BCC8F013AE7}"/>
                </a:ext>
              </a:extLst>
            </p:cNvPr>
            <p:cNvSpPr/>
            <p:nvPr/>
          </p:nvSpPr>
          <p:spPr>
            <a:xfrm>
              <a:off x="329142" y="3857788"/>
              <a:ext cx="4459164" cy="1377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正方形/長方形 2"/>
          <p:cNvSpPr/>
          <p:nvPr/>
        </p:nvSpPr>
        <p:spPr>
          <a:xfrm>
            <a:off x="248082" y="5102789"/>
            <a:ext cx="2709527" cy="53407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7" name="正方形/長方形 6"/>
          <p:cNvSpPr/>
          <p:nvPr/>
        </p:nvSpPr>
        <p:spPr>
          <a:xfrm>
            <a:off x="2931851" y="5091145"/>
            <a:ext cx="3938287" cy="53407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nvGrpSpPr>
          <p:cNvPr id="9" name="グループ化 8">
            <a:extLst>
              <a:ext uri="{FF2B5EF4-FFF2-40B4-BE49-F238E27FC236}">
                <a16:creationId xmlns:a16="http://schemas.microsoft.com/office/drawing/2014/main" id="{ADCDB8C6-1ADA-454E-8863-4B6FB566A196}"/>
              </a:ext>
            </a:extLst>
          </p:cNvPr>
          <p:cNvGrpSpPr/>
          <p:nvPr/>
        </p:nvGrpSpPr>
        <p:grpSpPr>
          <a:xfrm>
            <a:off x="297353" y="3039414"/>
            <a:ext cx="5137532" cy="2060716"/>
            <a:chOff x="297353" y="3039414"/>
            <a:chExt cx="5137532" cy="2060716"/>
          </a:xfrm>
        </p:grpSpPr>
        <p:sp>
          <p:nvSpPr>
            <p:cNvPr id="5" name="四角形: 角を丸くする 4">
              <a:extLst>
                <a:ext uri="{FF2B5EF4-FFF2-40B4-BE49-F238E27FC236}">
                  <a16:creationId xmlns:a16="http://schemas.microsoft.com/office/drawing/2014/main" id="{80C58C39-7015-4A3A-8309-33DCECED1AB0}"/>
                </a:ext>
              </a:extLst>
            </p:cNvPr>
            <p:cNvSpPr/>
            <p:nvPr/>
          </p:nvSpPr>
          <p:spPr>
            <a:xfrm>
              <a:off x="643945" y="3052293"/>
              <a:ext cx="837126" cy="469679"/>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C3BA97B9-7720-4422-BA16-C6C5F45D221A}"/>
                </a:ext>
              </a:extLst>
            </p:cNvPr>
            <p:cNvSpPr/>
            <p:nvPr/>
          </p:nvSpPr>
          <p:spPr>
            <a:xfrm>
              <a:off x="4724402" y="3039414"/>
              <a:ext cx="710483" cy="534074"/>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390912E9-6BAC-48EE-A653-AB92CF1714E9}"/>
                </a:ext>
              </a:extLst>
            </p:cNvPr>
            <p:cNvSpPr/>
            <p:nvPr/>
          </p:nvSpPr>
          <p:spPr>
            <a:xfrm>
              <a:off x="326268" y="3524631"/>
              <a:ext cx="710483" cy="534074"/>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694E9C70-2234-49FD-9A6E-BF615E3B4D78}"/>
                </a:ext>
              </a:extLst>
            </p:cNvPr>
            <p:cNvSpPr/>
            <p:nvPr/>
          </p:nvSpPr>
          <p:spPr>
            <a:xfrm>
              <a:off x="2983367" y="3524631"/>
              <a:ext cx="710483" cy="534074"/>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F0ED2CC1-6B38-435D-87A7-F22E5518B675}"/>
                </a:ext>
              </a:extLst>
            </p:cNvPr>
            <p:cNvSpPr/>
            <p:nvPr/>
          </p:nvSpPr>
          <p:spPr>
            <a:xfrm>
              <a:off x="339146" y="4605956"/>
              <a:ext cx="710483" cy="434853"/>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E19F738-5E89-4499-98EC-9EA2A41D7E03}"/>
                </a:ext>
              </a:extLst>
            </p:cNvPr>
            <p:cNvSpPr/>
            <p:nvPr/>
          </p:nvSpPr>
          <p:spPr>
            <a:xfrm>
              <a:off x="3007651" y="4566056"/>
              <a:ext cx="710483" cy="534074"/>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C2EFE657-12A7-47C3-8326-3A62EB1B8F64}"/>
                </a:ext>
              </a:extLst>
            </p:cNvPr>
            <p:cNvSpPr/>
            <p:nvPr/>
          </p:nvSpPr>
          <p:spPr>
            <a:xfrm>
              <a:off x="297353" y="4049382"/>
              <a:ext cx="710483" cy="534074"/>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774538D8-E22F-43CA-BCB8-FAAF6112E8EE}"/>
              </a:ext>
            </a:extLst>
          </p:cNvPr>
          <p:cNvGrpSpPr/>
          <p:nvPr/>
        </p:nvGrpSpPr>
        <p:grpSpPr>
          <a:xfrm>
            <a:off x="1082865" y="4556345"/>
            <a:ext cx="3978532" cy="534074"/>
            <a:chOff x="1082865" y="4556345"/>
            <a:chExt cx="3978532" cy="534074"/>
          </a:xfrm>
        </p:grpSpPr>
        <p:sp>
          <p:nvSpPr>
            <p:cNvPr id="22" name="四角形: 角を丸くする 21">
              <a:extLst>
                <a:ext uri="{FF2B5EF4-FFF2-40B4-BE49-F238E27FC236}">
                  <a16:creationId xmlns:a16="http://schemas.microsoft.com/office/drawing/2014/main" id="{21B29537-293A-4719-844A-61BFECB4EE62}"/>
                </a:ext>
              </a:extLst>
            </p:cNvPr>
            <p:cNvSpPr/>
            <p:nvPr/>
          </p:nvSpPr>
          <p:spPr>
            <a:xfrm>
              <a:off x="1082865" y="4566056"/>
              <a:ext cx="710483" cy="469679"/>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F316C6A8-5104-4166-84D1-D551F7338AB7}"/>
                </a:ext>
              </a:extLst>
            </p:cNvPr>
            <p:cNvSpPr/>
            <p:nvPr/>
          </p:nvSpPr>
          <p:spPr>
            <a:xfrm>
              <a:off x="3957771" y="4556345"/>
              <a:ext cx="1103626" cy="534074"/>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5394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AE6807-3EFB-4B50-A486-BCDBFEE4EDAB}"/>
              </a:ext>
            </a:extLst>
          </p:cNvPr>
          <p:cNvSpPr>
            <a:spLocks noGrp="1"/>
          </p:cNvSpPr>
          <p:nvPr>
            <p:ph type="title"/>
          </p:nvPr>
        </p:nvSpPr>
        <p:spPr>
          <a:xfrm>
            <a:off x="838200" y="365126"/>
            <a:ext cx="10515600" cy="999772"/>
          </a:xfrm>
        </p:spPr>
        <p:txBody>
          <a:bodyPr>
            <a:normAutofit fontScale="90000"/>
          </a:bodyPr>
          <a:lstStyle/>
          <a:p>
            <a:pPr algn="ctr"/>
            <a:r>
              <a:rPr lang="ja-JP" altLang="ja-JP" sz="3600" b="1" dirty="0"/>
              <a:t>家族構成変数を利用して</a:t>
            </a:r>
            <a:r>
              <a:rPr lang="ja-JP" altLang="en-US" sz="3600" b="1" dirty="0"/>
              <a:t>国調･</a:t>
            </a:r>
            <a:r>
              <a:rPr lang="ja-JP" altLang="ja-JP" sz="3600" b="1" dirty="0"/>
              <a:t>匿名データに</a:t>
            </a:r>
            <a:br>
              <a:rPr lang="en-US" altLang="ja-JP" sz="3600" b="1" dirty="0"/>
            </a:br>
            <a:r>
              <a:rPr lang="ja-JP" altLang="ja-JP" sz="3600" b="1" dirty="0"/>
              <a:t>含まれる変数の定義の確認</a:t>
            </a:r>
            <a:r>
              <a:rPr lang="ja-JP" altLang="en-US" sz="3600" b="1" dirty="0"/>
              <a:t>例</a:t>
            </a:r>
            <a:endParaRPr kumimoji="1" lang="ja-JP" altLang="en-US" sz="3600" dirty="0"/>
          </a:p>
        </p:txBody>
      </p:sp>
      <p:sp>
        <p:nvSpPr>
          <p:cNvPr id="3" name="コンテンツ プレースホルダー 2">
            <a:extLst>
              <a:ext uri="{FF2B5EF4-FFF2-40B4-BE49-F238E27FC236}">
                <a16:creationId xmlns:a16="http://schemas.microsoft.com/office/drawing/2014/main" id="{E3546CCA-473D-44FF-AF98-70F1F1CDBCB7}"/>
              </a:ext>
            </a:extLst>
          </p:cNvPr>
          <p:cNvSpPr>
            <a:spLocks noGrp="1"/>
          </p:cNvSpPr>
          <p:nvPr>
            <p:ph idx="1"/>
          </p:nvPr>
        </p:nvSpPr>
        <p:spPr>
          <a:xfrm>
            <a:off x="631065" y="1364899"/>
            <a:ext cx="10722735" cy="5370752"/>
          </a:xfrm>
        </p:spPr>
        <p:txBody>
          <a:bodyPr/>
          <a:lstStyle/>
          <a:p>
            <a:pPr marL="0" indent="0" algn="ctr">
              <a:buNone/>
            </a:pPr>
            <a:r>
              <a:rPr lang="ja-JP" altLang="ja-JP" b="1" dirty="0">
                <a:solidFill>
                  <a:srgbClr val="FF0000"/>
                </a:solidFill>
              </a:rPr>
              <a:t>家族構成変数</a:t>
            </a:r>
            <a:endParaRPr lang="en-US" altLang="ja-JP" b="1" dirty="0">
              <a:solidFill>
                <a:srgbClr val="FF0000"/>
              </a:solidFill>
            </a:endParaRPr>
          </a:p>
          <a:p>
            <a:pPr marL="0" indent="0">
              <a:buNone/>
            </a:pPr>
            <a:r>
              <a:rPr lang="ja-JP" altLang="en-US" dirty="0"/>
              <a:t>　①</a:t>
            </a:r>
            <a:r>
              <a:rPr lang="ja-JP" altLang="ja-JP" dirty="0"/>
              <a:t>世帯内の全世帯員の続柄を羅列</a:t>
            </a:r>
            <a:r>
              <a:rPr lang="en-US" altLang="ja-JP" dirty="0"/>
              <a:t>:</a:t>
            </a:r>
            <a:r>
              <a:rPr lang="ja-JP" altLang="en-US" b="1" dirty="0">
                <a:solidFill>
                  <a:srgbClr val="FF0000"/>
                </a:solidFill>
              </a:rPr>
              <a:t>全体版</a:t>
            </a:r>
            <a:r>
              <a:rPr lang="en-US" altLang="ja-JP" dirty="0"/>
              <a:t>(</a:t>
            </a:r>
            <a:r>
              <a:rPr lang="ja-JP" altLang="ja-JP" dirty="0"/>
              <a:t>変数名：</a:t>
            </a:r>
            <a:r>
              <a:rPr lang="en-US" altLang="ja-JP" dirty="0" err="1">
                <a:solidFill>
                  <a:srgbClr val="FF0000"/>
                </a:solidFill>
              </a:rPr>
              <a:t>kanjiPat</a:t>
            </a:r>
            <a:r>
              <a:rPr lang="en-US" altLang="ja-JP" dirty="0"/>
              <a:t>)</a:t>
            </a:r>
          </a:p>
          <a:p>
            <a:pPr marL="0" indent="0">
              <a:buNone/>
            </a:pPr>
            <a:r>
              <a:rPr lang="ja-JP" altLang="en-US" dirty="0"/>
              <a:t>　②</a:t>
            </a:r>
            <a:r>
              <a:rPr lang="ja-JP" altLang="ja-JP" dirty="0"/>
              <a:t>同じ続柄は一つだけにまとめた</a:t>
            </a:r>
            <a:r>
              <a:rPr lang="ja-JP" altLang="ja-JP" b="1" dirty="0">
                <a:solidFill>
                  <a:srgbClr val="FF0000"/>
                </a:solidFill>
              </a:rPr>
              <a:t>短縮版</a:t>
            </a:r>
            <a:r>
              <a:rPr lang="en-US" altLang="ja-JP" dirty="0"/>
              <a:t>(</a:t>
            </a:r>
            <a:r>
              <a:rPr lang="ja-JP" altLang="ja-JP" dirty="0"/>
              <a:t>変数名：</a:t>
            </a:r>
            <a:r>
              <a:rPr lang="en-US" altLang="ja-JP" dirty="0" err="1">
                <a:solidFill>
                  <a:srgbClr val="FF0000"/>
                </a:solidFill>
              </a:rPr>
              <a:t>shortPat</a:t>
            </a:r>
            <a:r>
              <a:rPr lang="en-US" altLang="ja-JP" dirty="0"/>
              <a:t>)</a:t>
            </a:r>
            <a:endParaRPr kumimoji="1" lang="ja-JP" altLang="en-US" dirty="0"/>
          </a:p>
        </p:txBody>
      </p:sp>
      <p:sp>
        <p:nvSpPr>
          <p:cNvPr id="11" name="正方形/長方形 10">
            <a:extLst>
              <a:ext uri="{FF2B5EF4-FFF2-40B4-BE49-F238E27FC236}">
                <a16:creationId xmlns:a16="http://schemas.microsoft.com/office/drawing/2014/main" id="{4A1A243D-971D-454E-937D-FB1D62A80CC8}"/>
              </a:ext>
            </a:extLst>
          </p:cNvPr>
          <p:cNvSpPr/>
          <p:nvPr/>
        </p:nvSpPr>
        <p:spPr>
          <a:xfrm>
            <a:off x="9683327" y="6084556"/>
            <a:ext cx="412014" cy="303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93DF46B2-B8BE-461E-A3EB-862512E5BCC0}"/>
              </a:ext>
            </a:extLst>
          </p:cNvPr>
          <p:cNvGrpSpPr/>
          <p:nvPr/>
        </p:nvGrpSpPr>
        <p:grpSpPr>
          <a:xfrm>
            <a:off x="5730284" y="3315559"/>
            <a:ext cx="4927884" cy="3177316"/>
            <a:chOff x="5730284" y="3315559"/>
            <a:chExt cx="4927884" cy="3177316"/>
          </a:xfrm>
        </p:grpSpPr>
        <p:grpSp>
          <p:nvGrpSpPr>
            <p:cNvPr id="6" name="グループ化 5">
              <a:extLst>
                <a:ext uri="{FF2B5EF4-FFF2-40B4-BE49-F238E27FC236}">
                  <a16:creationId xmlns:a16="http://schemas.microsoft.com/office/drawing/2014/main" id="{4A051E04-063C-45F7-A1CF-DFA12B71334A}"/>
                </a:ext>
              </a:extLst>
            </p:cNvPr>
            <p:cNvGrpSpPr/>
            <p:nvPr/>
          </p:nvGrpSpPr>
          <p:grpSpPr>
            <a:xfrm>
              <a:off x="5730284" y="3315559"/>
              <a:ext cx="4927884" cy="3177316"/>
              <a:chOff x="998220" y="3099194"/>
              <a:chExt cx="3124200" cy="2171940"/>
            </a:xfrm>
          </p:grpSpPr>
          <p:pic>
            <p:nvPicPr>
              <p:cNvPr id="4" name="図 3">
                <a:extLst>
                  <a:ext uri="{FF2B5EF4-FFF2-40B4-BE49-F238E27FC236}">
                    <a16:creationId xmlns:a16="http://schemas.microsoft.com/office/drawing/2014/main" id="{5DE6DEA8-0D4F-48A5-9371-8535F6B30937}"/>
                  </a:ext>
                </a:extLst>
              </p:cNvPr>
              <p:cNvPicPr>
                <a:picLocks noChangeAspect="1"/>
              </p:cNvPicPr>
              <p:nvPr/>
            </p:nvPicPr>
            <p:blipFill>
              <a:blip r:embed="rId3"/>
              <a:stretch>
                <a:fillRect/>
              </a:stretch>
            </p:blipFill>
            <p:spPr>
              <a:xfrm>
                <a:off x="998220" y="3375659"/>
                <a:ext cx="3124200" cy="1895475"/>
              </a:xfrm>
              <a:prstGeom prst="rect">
                <a:avLst/>
              </a:prstGeom>
            </p:spPr>
          </p:pic>
          <p:sp>
            <p:nvSpPr>
              <p:cNvPr id="5" name="テキスト ボックス 4">
                <a:extLst>
                  <a:ext uri="{FF2B5EF4-FFF2-40B4-BE49-F238E27FC236}">
                    <a16:creationId xmlns:a16="http://schemas.microsoft.com/office/drawing/2014/main" id="{29146421-93B8-43D9-9AB7-7407E6C8DD76}"/>
                  </a:ext>
                </a:extLst>
              </p:cNvPr>
              <p:cNvSpPr txBox="1"/>
              <p:nvPr/>
            </p:nvSpPr>
            <p:spPr>
              <a:xfrm>
                <a:off x="1158240" y="3099194"/>
                <a:ext cx="2964180" cy="646331"/>
              </a:xfrm>
              <a:prstGeom prst="rect">
                <a:avLst/>
              </a:prstGeom>
              <a:noFill/>
            </p:spPr>
            <p:txBody>
              <a:bodyPr wrap="square" rtlCol="0">
                <a:spAutoFit/>
              </a:bodyPr>
              <a:lstStyle/>
              <a:p>
                <a:pPr algn="ctr"/>
                <a:r>
                  <a:rPr lang="ja-JP" altLang="ja-JP" b="1" dirty="0">
                    <a:solidFill>
                      <a:srgbClr val="FF0000"/>
                    </a:solidFill>
                  </a:rPr>
                  <a:t>国調</a:t>
                </a:r>
                <a:r>
                  <a:rPr lang="ja-JP" altLang="en-US" b="1" dirty="0">
                    <a:solidFill>
                      <a:srgbClr val="FF0000"/>
                    </a:solidFill>
                  </a:rPr>
                  <a:t>･</a:t>
                </a:r>
                <a:r>
                  <a:rPr lang="ja-JP" altLang="ja-JP" b="1" dirty="0">
                    <a:solidFill>
                      <a:srgbClr val="FF0000"/>
                    </a:solidFill>
                  </a:rPr>
                  <a:t>匿名データ（</a:t>
                </a:r>
                <a:r>
                  <a:rPr lang="en-US" altLang="ja-JP" b="1" dirty="0">
                    <a:solidFill>
                      <a:srgbClr val="FF0000"/>
                    </a:solidFill>
                  </a:rPr>
                  <a:t>2000</a:t>
                </a:r>
                <a:r>
                  <a:rPr lang="ja-JP" altLang="ja-JP" b="1" dirty="0">
                    <a:solidFill>
                      <a:srgbClr val="FF0000"/>
                    </a:solidFill>
                  </a:rPr>
                  <a:t>年</a:t>
                </a:r>
                <a:r>
                  <a:rPr lang="ja-JP" altLang="en-US" b="1" dirty="0">
                    <a:solidFill>
                      <a:srgbClr val="FF0000"/>
                    </a:solidFill>
                  </a:rPr>
                  <a:t>）</a:t>
                </a:r>
                <a:endParaRPr kumimoji="1" lang="ja-JP" altLang="en-US" b="1" dirty="0">
                  <a:solidFill>
                    <a:srgbClr val="FF0000"/>
                  </a:solidFill>
                </a:endParaRPr>
              </a:p>
            </p:txBody>
          </p:sp>
        </p:grpSp>
        <p:sp>
          <p:nvSpPr>
            <p:cNvPr id="10" name="正方形/長方形 9">
              <a:extLst>
                <a:ext uri="{FF2B5EF4-FFF2-40B4-BE49-F238E27FC236}">
                  <a16:creationId xmlns:a16="http://schemas.microsoft.com/office/drawing/2014/main" id="{79AAA168-EA38-42F6-A86D-2CBDE1FB59BF}"/>
                </a:ext>
              </a:extLst>
            </p:cNvPr>
            <p:cNvSpPr/>
            <p:nvPr/>
          </p:nvSpPr>
          <p:spPr>
            <a:xfrm>
              <a:off x="6487546" y="6112252"/>
              <a:ext cx="3386852" cy="334674"/>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世帯の家族類型</a:t>
              </a:r>
            </a:p>
          </p:txBody>
        </p:sp>
      </p:grpSp>
      <p:sp>
        <p:nvSpPr>
          <p:cNvPr id="8" name="正方形/長方形 7">
            <a:extLst>
              <a:ext uri="{FF2B5EF4-FFF2-40B4-BE49-F238E27FC236}">
                <a16:creationId xmlns:a16="http://schemas.microsoft.com/office/drawing/2014/main" id="{5F67F15F-09A8-47ED-9B20-88081FC6A735}"/>
              </a:ext>
            </a:extLst>
          </p:cNvPr>
          <p:cNvSpPr/>
          <p:nvPr/>
        </p:nvSpPr>
        <p:spPr>
          <a:xfrm>
            <a:off x="5865469" y="4183780"/>
            <a:ext cx="4630874" cy="394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840234E2-1442-471F-ABCE-5F9A8B351870}"/>
              </a:ext>
            </a:extLst>
          </p:cNvPr>
          <p:cNvCxnSpPr>
            <a:cxnSpLocks/>
          </p:cNvCxnSpPr>
          <p:nvPr/>
        </p:nvCxnSpPr>
        <p:spPr>
          <a:xfrm flipH="1" flipV="1">
            <a:off x="4840954" y="3338847"/>
            <a:ext cx="947241" cy="9519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BED83587-F2FE-403F-ACFB-40DF3D403ABC}"/>
              </a:ext>
            </a:extLst>
          </p:cNvPr>
          <p:cNvGrpSpPr/>
          <p:nvPr/>
        </p:nvGrpSpPr>
        <p:grpSpPr>
          <a:xfrm>
            <a:off x="2155777" y="2967469"/>
            <a:ext cx="3216311" cy="3860045"/>
            <a:chOff x="2155777" y="2967469"/>
            <a:chExt cx="3216311" cy="3860045"/>
          </a:xfrm>
        </p:grpSpPr>
        <p:sp>
          <p:nvSpPr>
            <p:cNvPr id="13" name="テキスト ボックス 12">
              <a:extLst>
                <a:ext uri="{FF2B5EF4-FFF2-40B4-BE49-F238E27FC236}">
                  <a16:creationId xmlns:a16="http://schemas.microsoft.com/office/drawing/2014/main" id="{364E6938-00F7-4D09-8631-69C80146BFFF}"/>
                </a:ext>
              </a:extLst>
            </p:cNvPr>
            <p:cNvSpPr txBox="1"/>
            <p:nvPr/>
          </p:nvSpPr>
          <p:spPr>
            <a:xfrm>
              <a:off x="2317602" y="6304294"/>
              <a:ext cx="3054486" cy="523220"/>
            </a:xfrm>
            <a:prstGeom prst="rect">
              <a:avLst/>
            </a:prstGeom>
            <a:noFill/>
          </p:spPr>
          <p:txBody>
            <a:bodyPr wrap="square" rtlCol="0">
              <a:spAutoFit/>
            </a:bodyPr>
            <a:lstStyle/>
            <a:p>
              <a:r>
                <a:rPr lang="ja-JP" altLang="en-US" sz="1400" dirty="0"/>
                <a:t>一般世帯 合計 </a:t>
              </a:r>
              <a:r>
                <a:rPr lang="en-US" altLang="ja-JP" sz="1400" dirty="0"/>
                <a:t>(462,355</a:t>
              </a:r>
              <a:r>
                <a:rPr lang="ja-JP" altLang="en-US" sz="1400" dirty="0"/>
                <a:t>件</a:t>
              </a:r>
              <a:r>
                <a:rPr lang="en-US" altLang="ja-JP" sz="1400" dirty="0"/>
                <a:t>)</a:t>
              </a:r>
            </a:p>
            <a:p>
              <a:r>
                <a:rPr lang="ja-JP" altLang="ja-JP" sz="1400" dirty="0"/>
                <a:t>欠損値</a:t>
              </a:r>
              <a:r>
                <a:rPr lang="en-US" altLang="ja-JP" sz="1400" dirty="0"/>
                <a:t>｢</a:t>
              </a:r>
              <a:r>
                <a:rPr lang="ja-JP" altLang="en-US" sz="1400" dirty="0"/>
                <a:t>施設等の世帯</a:t>
              </a:r>
              <a:r>
                <a:rPr lang="en-US" altLang="ja-JP" sz="1400" dirty="0"/>
                <a:t>｣</a:t>
              </a:r>
              <a:r>
                <a:rPr lang="ja-JP" altLang="ja-JP" sz="1400" dirty="0"/>
                <a:t>（</a:t>
              </a:r>
              <a:r>
                <a:rPr lang="en-US" altLang="ja-JP" sz="1400" dirty="0"/>
                <a:t>19,649</a:t>
              </a:r>
              <a:r>
                <a:rPr lang="ja-JP" altLang="ja-JP" sz="1400" dirty="0"/>
                <a:t>件）</a:t>
              </a:r>
              <a:endParaRPr kumimoji="1" lang="ja-JP" altLang="en-US" sz="1400" dirty="0"/>
            </a:p>
          </p:txBody>
        </p:sp>
        <p:graphicFrame>
          <p:nvGraphicFramePr>
            <p:cNvPr id="21" name="オブジェクト 20">
              <a:extLst>
                <a:ext uri="{FF2B5EF4-FFF2-40B4-BE49-F238E27FC236}">
                  <a16:creationId xmlns:a16="http://schemas.microsoft.com/office/drawing/2014/main" id="{BEFE7D75-B2CE-41D2-80B1-6920D25987DD}"/>
                </a:ext>
              </a:extLst>
            </p:cNvPr>
            <p:cNvGraphicFramePr>
              <a:graphicFrameLocks noChangeAspect="1"/>
            </p:cNvGraphicFramePr>
            <p:nvPr>
              <p:extLst>
                <p:ext uri="{D42A27DB-BD31-4B8C-83A1-F6EECF244321}">
                  <p14:modId xmlns:p14="http://schemas.microsoft.com/office/powerpoint/2010/main" val="2327357221"/>
                </p:ext>
              </p:extLst>
            </p:nvPr>
          </p:nvGraphicFramePr>
          <p:xfrm>
            <a:off x="2155777" y="2967469"/>
            <a:ext cx="2645232" cy="3362583"/>
          </p:xfrm>
          <a:graphic>
            <a:graphicData uri="http://schemas.openxmlformats.org/presentationml/2006/ole">
              <mc:AlternateContent xmlns:mc="http://schemas.openxmlformats.org/markup-compatibility/2006">
                <mc:Choice xmlns:v="urn:schemas-microsoft-com:vml" Requires="v">
                  <p:oleObj name="Worksheet" r:id="rId4" imgW="2248062" imgH="2857384" progId="Excel.Sheet.12">
                    <p:embed/>
                  </p:oleObj>
                </mc:Choice>
                <mc:Fallback>
                  <p:oleObj name="Worksheet" r:id="rId4" imgW="2248062" imgH="2857384" progId="Excel.Sheet.12">
                    <p:embed/>
                    <p:pic>
                      <p:nvPicPr>
                        <p:cNvPr id="0" name=""/>
                        <p:cNvPicPr/>
                        <p:nvPr/>
                      </p:nvPicPr>
                      <p:blipFill>
                        <a:blip r:embed="rId5"/>
                        <a:stretch>
                          <a:fillRect/>
                        </a:stretch>
                      </p:blipFill>
                      <p:spPr>
                        <a:xfrm>
                          <a:off x="2155777" y="2967469"/>
                          <a:ext cx="2645232" cy="3362583"/>
                        </a:xfrm>
                        <a:prstGeom prst="rect">
                          <a:avLst/>
                        </a:prstGeom>
                      </p:spPr>
                    </p:pic>
                  </p:oleObj>
                </mc:Fallback>
              </mc:AlternateContent>
            </a:graphicData>
          </a:graphic>
        </p:graphicFrame>
        <p:sp>
          <p:nvSpPr>
            <p:cNvPr id="24" name="正方形/長方形 23">
              <a:extLst>
                <a:ext uri="{FF2B5EF4-FFF2-40B4-BE49-F238E27FC236}">
                  <a16:creationId xmlns:a16="http://schemas.microsoft.com/office/drawing/2014/main" id="{D10C6AD0-ED3E-4529-9206-96A05AA3A925}"/>
                </a:ext>
              </a:extLst>
            </p:cNvPr>
            <p:cNvSpPr/>
            <p:nvPr/>
          </p:nvSpPr>
          <p:spPr>
            <a:xfrm>
              <a:off x="2155777" y="3523142"/>
              <a:ext cx="2645232" cy="1867436"/>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a:extLst>
              <a:ext uri="{FF2B5EF4-FFF2-40B4-BE49-F238E27FC236}">
                <a16:creationId xmlns:a16="http://schemas.microsoft.com/office/drawing/2014/main" id="{8FF340B3-08FE-4794-A8D0-D9DAB6C1C256}"/>
              </a:ext>
            </a:extLst>
          </p:cNvPr>
          <p:cNvSpPr/>
          <p:nvPr/>
        </p:nvSpPr>
        <p:spPr>
          <a:xfrm>
            <a:off x="3631842" y="3000777"/>
            <a:ext cx="1130530" cy="457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A9FCADFC-4EB7-407C-8AB9-18A400EB1D23}"/>
              </a:ext>
            </a:extLst>
          </p:cNvPr>
          <p:cNvSpPr/>
          <p:nvPr/>
        </p:nvSpPr>
        <p:spPr>
          <a:xfrm>
            <a:off x="2702567" y="3206068"/>
            <a:ext cx="734782" cy="2707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CB4C05D-157E-4E7E-8934-8A66398D7D22}"/>
              </a:ext>
            </a:extLst>
          </p:cNvPr>
          <p:cNvSpPr txBox="1"/>
          <p:nvPr/>
        </p:nvSpPr>
        <p:spPr>
          <a:xfrm>
            <a:off x="482968" y="3206068"/>
            <a:ext cx="1595535" cy="923330"/>
          </a:xfrm>
          <a:prstGeom prst="rect">
            <a:avLst/>
          </a:prstGeom>
          <a:noFill/>
          <a:ln w="38100">
            <a:solidFill>
              <a:srgbClr val="FF0066"/>
            </a:solidFill>
          </a:ln>
        </p:spPr>
        <p:txBody>
          <a:bodyPr wrap="square" rtlCol="0">
            <a:spAutoFit/>
          </a:bodyPr>
          <a:lstStyle/>
          <a:p>
            <a:pPr algn="ctr"/>
            <a:r>
              <a:rPr kumimoji="1" lang="ja-JP" altLang="en-US" dirty="0"/>
              <a:t>家族構造変数</a:t>
            </a:r>
            <a:endParaRPr kumimoji="1" lang="en-US" altLang="ja-JP" dirty="0"/>
          </a:p>
          <a:p>
            <a:pPr algn="ctr"/>
            <a:r>
              <a:rPr kumimoji="1" lang="en-US" altLang="ja-JP" dirty="0"/>
              <a:t>×</a:t>
            </a:r>
          </a:p>
          <a:p>
            <a:pPr algn="ctr"/>
            <a:r>
              <a:rPr kumimoji="1" lang="ja-JP" altLang="en-US" dirty="0"/>
              <a:t>家族類型</a:t>
            </a:r>
          </a:p>
        </p:txBody>
      </p:sp>
    </p:spTree>
    <p:extLst>
      <p:ext uri="{BB962C8B-B14F-4D97-AF65-F5344CB8AC3E}">
        <p14:creationId xmlns:p14="http://schemas.microsoft.com/office/powerpoint/2010/main" val="339527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1)">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heel(1)">
                                      <p:cBhvr>
                                        <p:cTn id="4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27" grpId="0" animBg="1"/>
      <p:bldP spid="19" grpId="0" animBg="1"/>
    </p:bld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5545</TotalTime>
  <Words>1596</Words>
  <PresentationFormat>ワイド画面</PresentationFormat>
  <Paragraphs>121</Paragraphs>
  <Slides>22</Slides>
  <Notes>20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2</vt:i4>
      </vt:variant>
      <vt:variant>
        <vt:lpstr>スライド タイトル</vt:lpstr>
      </vt:variant>
      <vt:variant>
        <vt:i4>22</vt:i4>
      </vt:variant>
    </vt:vector>
  </HeadingPairs>
  <TitlesOfParts>
    <vt:vector size="33" baseType="lpstr">
      <vt:lpstr>ＭＳ Ｐゴシック</vt:lpstr>
      <vt:lpstr>ＭＳ Ｐ明朝</vt:lpstr>
      <vt:lpstr>ＭＳ ゴシック</vt:lpstr>
      <vt:lpstr>游ゴシック</vt:lpstr>
      <vt:lpstr>游明朝</vt:lpstr>
      <vt:lpstr>Arial</vt:lpstr>
      <vt:lpstr>Calibri</vt:lpstr>
      <vt:lpstr>Calibri Light</vt:lpstr>
      <vt:lpstr>Office Theme</vt:lpstr>
      <vt:lpstr>Worksheet</vt:lpstr>
      <vt:lpstr>ワークシート</vt:lpstr>
      <vt:lpstr>国勢調査のミクロデータから新開発した家族構成変数と、 それを利用した世帯構造の分析事例の紹介</vt:lpstr>
      <vt:lpstr>研究のねらい</vt:lpstr>
      <vt:lpstr>世帯の分類</vt:lpstr>
      <vt:lpstr>PowerPoint プレゼンテーション</vt:lpstr>
      <vt:lpstr>なぜ、家族構成変数？</vt:lpstr>
      <vt:lpstr>PowerPoint プレゼンテーション</vt:lpstr>
      <vt:lpstr>国勢調査(2000年以降)</vt:lpstr>
      <vt:lpstr>家族構成変数の例 （国調･調査票情報から作成の実験用データ）</vt:lpstr>
      <vt:lpstr>家族構成変数を利用して国調･匿名データに 含まれる変数の定義の確認例</vt:lpstr>
      <vt:lpstr>PowerPoint プレゼンテーション</vt:lpstr>
      <vt:lpstr>世帯の変遷例</vt:lpstr>
      <vt:lpstr>PowerPoint プレゼンテーション</vt:lpstr>
      <vt:lpstr>世帯内にある夫婦の形態には､以下の7種類</vt:lpstr>
      <vt:lpstr>8050問題</vt:lpstr>
      <vt:lpstr>PowerPoint プレゼンテーション</vt:lpstr>
      <vt:lpstr>PowerPoint プレゼンテーション</vt:lpstr>
      <vt:lpstr>母子世帯の分析</vt:lpstr>
      <vt:lpstr>PowerPoint プレゼンテーション</vt:lpstr>
      <vt:lpstr>PowerPoint プレゼンテーション</vt:lpstr>
      <vt:lpstr>まとめ</vt:lpstr>
      <vt:lpstr> ① (公財)統計情報研究開発センター(2016) 『新たな個人消費を創造する新世帯類型別世帯数･世帯人員』､Sinfonica研究叢書､2016年3月 ② 伊藤彰彦・中川雅義・周防節雄・米澤香・安井浩子・新井郁子 (2017) 『新世帯類型の構築と世帯構造の変動に係る長期時系列分析の結果』、 統計情報研究開発センター、 2017年 ③ 周防節雄・安井浩子(2020)　｢国勢調査の続柄情報に婚姻状況･性別・年齢を加味して世帯員構成を直感的に表現できる変数の開発｣、 『官民オープン利活用の動向及び人材育成の取り組み(2019年度)報告要旨集』、独立行政法人 統計センター、 pp.81-91、 2020年3月 ④周防節雄(2020a) ｢世帯を調査客体とする公的ミクロデータの世帯構造を直感的に把握できる｢家族構成変数｣の開発と利用（１）｣、 『ESTRELA 9月号』、 pp.25-30、 (公財)統計情報研究開発センター、 2020年9月 ⑤周防節雄(2020b) ｢世帯を調査客体とする公的ミクロデータの世帯構造を直感的に把握できる｢家族構成変数｣の開発と利用（２）｣、 『ESTRELA 11月号』、 pp.25-31、 (公財)統計情報研究開発センター、 2020年11月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2021-01-18T00:21:33Z</cp:lastPrinted>
  <dcterms:created xsi:type="dcterms:W3CDTF">2019-11-10T05:14:37Z</dcterms:created>
  <dcterms:modified xsi:type="dcterms:W3CDTF">2021-02-04T01:51:51Z</dcterms:modified>
</cp:coreProperties>
</file>