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24"/>
  </p:handoutMasterIdLst>
  <p:sldIdLst>
    <p:sldId id="256" r:id="rId2"/>
    <p:sldId id="302" r:id="rId3"/>
    <p:sldId id="289" r:id="rId4"/>
    <p:sldId id="287" r:id="rId5"/>
    <p:sldId id="300" r:id="rId6"/>
    <p:sldId id="303" r:id="rId7"/>
    <p:sldId id="286" r:id="rId8"/>
    <p:sldId id="314" r:id="rId9"/>
    <p:sldId id="258" r:id="rId10"/>
    <p:sldId id="272" r:id="rId11"/>
    <p:sldId id="257" r:id="rId12"/>
    <p:sldId id="265" r:id="rId13"/>
    <p:sldId id="262" r:id="rId14"/>
    <p:sldId id="263" r:id="rId15"/>
    <p:sldId id="264" r:id="rId16"/>
    <p:sldId id="268" r:id="rId17"/>
    <p:sldId id="290" r:id="rId18"/>
    <p:sldId id="291" r:id="rId19"/>
    <p:sldId id="273" r:id="rId20"/>
    <p:sldId id="266" r:id="rId21"/>
    <p:sldId id="312" r:id="rId22"/>
    <p:sldId id="299" r:id="rId23"/>
  </p:sldIdLst>
  <p:sldSz cx="12192000" cy="6858000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99"/>
    <a:srgbClr val="FFFF99"/>
    <a:srgbClr val="FFCCFF"/>
    <a:srgbClr val="CCFFFF"/>
    <a:srgbClr val="99FF66"/>
    <a:srgbClr val="66CCFF"/>
    <a:srgbClr val="FF66CC"/>
    <a:srgbClr val="66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33258;&#38281;&#30151;&#38263;&#26399;&#36861;&#36321;\&#33258;&#38281;&#30151;&#38263;&#26399;&#36861;&#36321;&#35542;&#25991;&#8547;\&#12473;&#12509;&#12540;&#12484;&#12392;&#36259;&#21619;&#12398;&#25955;&#24067;&#22259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33258;&#38281;&#30151;&#38263;&#26399;&#36861;&#36321;\&#33258;&#38281;&#30151;&#38263;&#26399;&#36861;&#36321;&#35542;&#25991;&#8547;\&#12473;&#12509;&#12540;&#12484;&#12392;&#36259;&#21619;&#12398;&#25955;&#24067;&#22259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33258;&#38281;&#30151;&#38263;&#26399;&#36861;&#36321;\&#33258;&#38281;&#30151;&#38263;&#26399;&#36861;&#36321;&#35542;&#25991;&#8546;\&#26368;&#32066;&#29256;&#65288;&#20840;170&#21517;&#65289;\&#26368;&#32066;&#29256;&#65288;&#12356;&#12376;&#12387;&#12390;&#12424;&#12356;&#12418;&#12398;&#65289;\&#12304;&#26368;&#32066;&#29256;&#12305;&#35542;&#25991;&#12398;&#12487;&#12540;&#12479;0503&#65288;&#21517;&#21069;&#12394;&#12375;&#65289;&#12356;&#12376;&#12387;&#12390;&#12424;&#12356;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33258;&#38281;&#30151;&#38263;&#26399;&#36861;&#36321;\&#33258;&#38281;&#30151;&#38263;&#26399;&#36861;&#36321;&#35542;&#25991;&#8546;\&#26368;&#32066;&#29256;&#65288;&#20840;170&#21517;&#65289;\&#26368;&#32066;&#29256;&#65288;&#12356;&#12376;&#12387;&#12390;&#12424;&#12356;&#12418;&#12398;&#65289;\&#12304;&#26368;&#32066;&#29256;&#12305;&#35542;&#25991;&#12398;&#12487;&#12540;&#12479;0503&#65288;&#21517;&#21069;&#12394;&#12375;&#65289;&#12356;&#12376;&#12387;&#12390;&#12424;&#12356;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3258;&#38281;&#30151;&#38263;&#26399;&#36861;&#36321;\&#33258;&#38281;&#30151;&#38263;&#26399;&#36861;&#36321;&#35542;&#25991;&#8547;\ASD&#8547;&#22259;&#3492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5.1833091324228892E-2"/>
          <c:w val="0.8289558180227472"/>
          <c:h val="0.70829172206326529"/>
        </c:manualLayout>
      </c:layout>
      <c:scatterChart>
        <c:scatterStyle val="lineMarker"/>
        <c:varyColors val="0"/>
        <c:ser>
          <c:idx val="0"/>
          <c:order val="0"/>
          <c:tx>
            <c:strRef>
              <c:f>生活リズム表!$C$15</c:f>
              <c:strCache>
                <c:ptCount val="1"/>
                <c:pt idx="0">
                  <c:v>GP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生活リズム表!$B$16:$B$17</c:f>
              <c:strCache>
                <c:ptCount val="2"/>
                <c:pt idx="0">
                  <c:v>仕事</c:v>
                </c:pt>
                <c:pt idx="1">
                  <c:v>訓練</c:v>
                </c:pt>
              </c:strCache>
            </c:strRef>
          </c:xVal>
          <c:yVal>
            <c:numRef>
              <c:f>生活リズム表!$C$16:$C$17</c:f>
              <c:numCache>
                <c:formatCode>General</c:formatCode>
                <c:ptCount val="2"/>
                <c:pt idx="0">
                  <c:v>528</c:v>
                </c:pt>
                <c:pt idx="1">
                  <c:v>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66E-4FA9-956E-8F1BECA743EB}"/>
            </c:ext>
          </c:extLst>
        </c:ser>
        <c:ser>
          <c:idx val="1"/>
          <c:order val="1"/>
          <c:tx>
            <c:strRef>
              <c:f>生活リズム表!$D$15</c:f>
              <c:strCache>
                <c:ptCount val="1"/>
                <c:pt idx="0">
                  <c:v>ASD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生活リズム表!$B$16:$B$17</c:f>
              <c:strCache>
                <c:ptCount val="2"/>
                <c:pt idx="0">
                  <c:v>仕事</c:v>
                </c:pt>
                <c:pt idx="1">
                  <c:v>訓練</c:v>
                </c:pt>
              </c:strCache>
            </c:strRef>
          </c:xVal>
          <c:yVal>
            <c:numRef>
              <c:f>生活リズム表!$D$16:$D$17</c:f>
              <c:numCache>
                <c:formatCode>General</c:formatCode>
                <c:ptCount val="2"/>
                <c:pt idx="0">
                  <c:v>433</c:v>
                </c:pt>
                <c:pt idx="1">
                  <c:v>283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66E-4FA9-956E-8F1BECA74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0938864"/>
        <c:axId val="262102592"/>
      </c:scatterChart>
      <c:valAx>
        <c:axId val="260938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2102592"/>
        <c:crosses val="autoZero"/>
        <c:crossBetween val="midCat"/>
      </c:valAx>
      <c:valAx>
        <c:axId val="262102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09388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131649168853892"/>
          <c:y val="0.57850361788294113"/>
          <c:w val="0.16105489938757656"/>
          <c:h val="0.19818835252046865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4273840769903"/>
          <c:y val="4.398988717732652E-2"/>
          <c:w val="0.86510170603674541"/>
          <c:h val="0.83455771180144434"/>
        </c:manualLayout>
      </c:layout>
      <c:scatterChart>
        <c:scatterStyle val="lineMarker"/>
        <c:varyColors val="0"/>
        <c:ser>
          <c:idx val="0"/>
          <c:order val="0"/>
          <c:tx>
            <c:strRef>
              <c:f>生活リズム表!$C$51</c:f>
              <c:strCache>
                <c:ptCount val="1"/>
                <c:pt idx="0">
                  <c:v>GP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生活リズム表!$B$52:$B$53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xVal>
          <c:yVal>
            <c:numRef>
              <c:f>生活リズム表!$C$52:$C$53</c:f>
              <c:numCache>
                <c:formatCode>General</c:formatCode>
                <c:ptCount val="2"/>
                <c:pt idx="0">
                  <c:v>37</c:v>
                </c:pt>
                <c:pt idx="1">
                  <c:v>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A04-4D4F-8E4D-9F18A4A850C1}"/>
            </c:ext>
          </c:extLst>
        </c:ser>
        <c:ser>
          <c:idx val="1"/>
          <c:order val="1"/>
          <c:tx>
            <c:strRef>
              <c:f>生活リズム表!$D$51</c:f>
              <c:strCache>
                <c:ptCount val="1"/>
                <c:pt idx="0">
                  <c:v>ASD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生活リズム表!$B$52:$B$53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xVal>
          <c:yVal>
            <c:numRef>
              <c:f>生活リズム表!$D$52:$D$53</c:f>
              <c:numCache>
                <c:formatCode>General</c:formatCode>
                <c:ptCount val="2"/>
                <c:pt idx="0">
                  <c:v>29</c:v>
                </c:pt>
                <c:pt idx="1">
                  <c:v>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A04-4D4F-8E4D-9F18A4A85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444200"/>
        <c:axId val="327444592"/>
      </c:scatterChart>
      <c:valAx>
        <c:axId val="327444200"/>
        <c:scaling>
          <c:orientation val="minMax"/>
        </c:scaling>
        <c:delete val="1"/>
        <c:axPos val="b"/>
        <c:majorTickMark val="none"/>
        <c:minorTickMark val="none"/>
        <c:tickLblPos val="nextTo"/>
        <c:crossAx val="327444592"/>
        <c:crosses val="autoZero"/>
        <c:crossBetween val="midCat"/>
      </c:valAx>
      <c:valAx>
        <c:axId val="327444592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4442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269028871391069E-2"/>
          <c:y val="0.61590815413773459"/>
          <c:w val="0.15823972003499565"/>
          <c:h val="0.1904355612525092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生活リズム表!$C$48</c:f>
              <c:strCache>
                <c:ptCount val="1"/>
                <c:pt idx="0">
                  <c:v>GP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生活リズム表!$B$49:$B$50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cat>
          <c:val>
            <c:numRef>
              <c:f>生活リズム表!$C$49:$C$50</c:f>
              <c:numCache>
                <c:formatCode>General</c:formatCode>
                <c:ptCount val="2"/>
                <c:pt idx="0">
                  <c:v>77</c:v>
                </c:pt>
                <c:pt idx="1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8C-41CE-A3D2-D8EE3535AFC6}"/>
            </c:ext>
          </c:extLst>
        </c:ser>
        <c:ser>
          <c:idx val="1"/>
          <c:order val="1"/>
          <c:tx>
            <c:strRef>
              <c:f>生活リズム表!$D$48</c:f>
              <c:strCache>
                <c:ptCount val="1"/>
                <c:pt idx="0">
                  <c:v>ASD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生活リズム表!$B$49:$B$50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cat>
          <c:val>
            <c:numRef>
              <c:f>生活リズム表!$D$49:$D$50</c:f>
              <c:numCache>
                <c:formatCode>General</c:formatCode>
                <c:ptCount val="2"/>
                <c:pt idx="0">
                  <c:v>95</c:v>
                </c:pt>
                <c:pt idx="1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8C-41CE-A3D2-D8EE3535AF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7805520"/>
        <c:axId val="327805912"/>
      </c:barChart>
      <c:catAx>
        <c:axId val="32780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805912"/>
        <c:crosses val="autoZero"/>
        <c:auto val="1"/>
        <c:lblAlgn val="ctr"/>
        <c:lblOffset val="100"/>
        <c:noMultiLvlLbl val="0"/>
      </c:catAx>
      <c:valAx>
        <c:axId val="32780591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8055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00279965004374"/>
          <c:y val="0.248065607136498"/>
          <c:w val="0.14994378827646543"/>
          <c:h val="0.1943192436167909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4273840769903"/>
          <c:y val="4.6635550766113198E-2"/>
          <c:w val="0.86510170603674541"/>
          <c:h val="0.82144908043784437"/>
        </c:manualLayout>
      </c:layout>
      <c:scatterChart>
        <c:scatterStyle val="lineMarker"/>
        <c:varyColors val="0"/>
        <c:ser>
          <c:idx val="0"/>
          <c:order val="0"/>
          <c:tx>
            <c:strRef>
              <c:f>生活リズム表!$C$59</c:f>
              <c:strCache>
                <c:ptCount val="1"/>
                <c:pt idx="0">
                  <c:v>GP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生活リズム表!$B$60:$B$61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xVal>
          <c:yVal>
            <c:numRef>
              <c:f>生活リズム表!$C$60:$C$61</c:f>
              <c:numCache>
                <c:formatCode>General</c:formatCode>
                <c:ptCount val="2"/>
                <c:pt idx="0">
                  <c:v>52</c:v>
                </c:pt>
                <c:pt idx="1">
                  <c:v>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2CF-40ED-8E4D-319BFF0769C3}"/>
            </c:ext>
          </c:extLst>
        </c:ser>
        <c:ser>
          <c:idx val="1"/>
          <c:order val="1"/>
          <c:tx>
            <c:strRef>
              <c:f>生活リズム表!$D$59</c:f>
              <c:strCache>
                <c:ptCount val="1"/>
                <c:pt idx="0">
                  <c:v>ASD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生活リズム表!$B$60:$B$61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xVal>
          <c:yVal>
            <c:numRef>
              <c:f>生活リズム表!$D$60:$D$61</c:f>
              <c:numCache>
                <c:formatCode>General</c:formatCode>
                <c:ptCount val="2"/>
                <c:pt idx="0">
                  <c:v>42</c:v>
                </c:pt>
                <c:pt idx="1">
                  <c:v>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2CF-40ED-8E4D-319BFF0769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806696"/>
        <c:axId val="327807088"/>
      </c:scatterChart>
      <c:valAx>
        <c:axId val="327806696"/>
        <c:scaling>
          <c:orientation val="minMax"/>
        </c:scaling>
        <c:delete val="1"/>
        <c:axPos val="b"/>
        <c:majorTickMark val="none"/>
        <c:minorTickMark val="none"/>
        <c:tickLblPos val="nextTo"/>
        <c:crossAx val="327807088"/>
        <c:crosses val="autoZero"/>
        <c:crossBetween val="midCat"/>
      </c:valAx>
      <c:valAx>
        <c:axId val="327807088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806696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058355205599301"/>
          <c:y val="0.65927516880007142"/>
          <c:w val="0.20827712160979878"/>
          <c:h val="0.1764822186978425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生活リズム表!$C$56</c:f>
              <c:strCache>
                <c:ptCount val="1"/>
                <c:pt idx="0">
                  <c:v>GP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生活リズム表!$B$57:$B$58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cat>
          <c:val>
            <c:numRef>
              <c:f>生活リズム表!$C$57:$C$58</c:f>
              <c:numCache>
                <c:formatCode>General</c:formatCode>
                <c:ptCount val="2"/>
                <c:pt idx="0">
                  <c:v>89</c:v>
                </c:pt>
                <c:pt idx="1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EA-4BD1-B20F-CD48C5EAC2E5}"/>
            </c:ext>
          </c:extLst>
        </c:ser>
        <c:ser>
          <c:idx val="1"/>
          <c:order val="1"/>
          <c:tx>
            <c:strRef>
              <c:f>生活リズム表!$D$56</c:f>
              <c:strCache>
                <c:ptCount val="1"/>
                <c:pt idx="0">
                  <c:v>ASD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生活リズム表!$B$57:$B$58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cat>
          <c:val>
            <c:numRef>
              <c:f>生活リズム表!$D$57:$D$58</c:f>
              <c:numCache>
                <c:formatCode>General</c:formatCode>
                <c:ptCount val="2"/>
                <c:pt idx="0">
                  <c:v>90</c:v>
                </c:pt>
                <c:pt idx="1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EA-4BD1-B20F-CD48C5EAC2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7807872"/>
        <c:axId val="327808264"/>
      </c:barChart>
      <c:catAx>
        <c:axId val="32780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808264"/>
        <c:crosses val="autoZero"/>
        <c:auto val="1"/>
        <c:lblAlgn val="ctr"/>
        <c:lblOffset val="100"/>
        <c:noMultiLvlLbl val="0"/>
      </c:catAx>
      <c:valAx>
        <c:axId val="327808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80787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537817147856519"/>
          <c:y val="0.26529154548678624"/>
          <c:w val="0.14994378827646543"/>
          <c:h val="0.2171001287777159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9334787019281"/>
          <c:y val="5.0508377349253612E-2"/>
          <c:w val="0.86128657414658627"/>
          <c:h val="0.77261342002767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生活リズム表!$C$21</c:f>
              <c:strCache>
                <c:ptCount val="1"/>
                <c:pt idx="0">
                  <c:v>GP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生活リズム表!$B$22:$B$23</c:f>
              <c:strCache>
                <c:ptCount val="2"/>
                <c:pt idx="0">
                  <c:v>スポーツ＋娯楽＋趣味</c:v>
                </c:pt>
                <c:pt idx="1">
                  <c:v>ゲーム＋パソコン＋ＴＶ関係</c:v>
                </c:pt>
              </c:strCache>
            </c:strRef>
          </c:cat>
          <c:val>
            <c:numRef>
              <c:f>生活リズム表!$C$22:$C$23</c:f>
              <c:numCache>
                <c:formatCode>General</c:formatCode>
                <c:ptCount val="2"/>
                <c:pt idx="0">
                  <c:v>21</c:v>
                </c:pt>
                <c:pt idx="1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CC-445C-AA72-0AB7A79042DC}"/>
            </c:ext>
          </c:extLst>
        </c:ser>
        <c:ser>
          <c:idx val="1"/>
          <c:order val="1"/>
          <c:tx>
            <c:strRef>
              <c:f>生活リズム表!$D$21</c:f>
              <c:strCache>
                <c:ptCount val="1"/>
                <c:pt idx="0">
                  <c:v>ASD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生活リズム表!$B$22:$B$23</c:f>
              <c:strCache>
                <c:ptCount val="2"/>
                <c:pt idx="0">
                  <c:v>スポーツ＋娯楽＋趣味</c:v>
                </c:pt>
                <c:pt idx="1">
                  <c:v>ゲーム＋パソコン＋ＴＶ関係</c:v>
                </c:pt>
              </c:strCache>
            </c:strRef>
          </c:cat>
          <c:val>
            <c:numRef>
              <c:f>生活リズム表!$D$22:$D$23</c:f>
              <c:numCache>
                <c:formatCode>General</c:formatCode>
                <c:ptCount val="2"/>
                <c:pt idx="0">
                  <c:v>57</c:v>
                </c:pt>
                <c:pt idx="1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CC-445C-AA72-0AB7A7904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7809048"/>
        <c:axId val="327932736"/>
      </c:barChart>
      <c:catAx>
        <c:axId val="3278090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7932736"/>
        <c:crosses val="autoZero"/>
        <c:auto val="1"/>
        <c:lblAlgn val="ctr"/>
        <c:lblOffset val="100"/>
        <c:noMultiLvlLbl val="0"/>
      </c:catAx>
      <c:valAx>
        <c:axId val="32793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8090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65337856043229"/>
          <c:y val="4.1674927555015027E-2"/>
          <c:w val="0.35268889033551909"/>
          <c:h val="7.812554680664918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803149606299214E-2"/>
          <c:y val="5.0925925925925923E-2"/>
          <c:w val="0.89019685039370078"/>
          <c:h val="0.75938364361520194"/>
        </c:manualLayout>
      </c:layout>
      <c:scatterChart>
        <c:scatterStyle val="lineMarker"/>
        <c:varyColors val="0"/>
        <c:ser>
          <c:idx val="0"/>
          <c:order val="0"/>
          <c:tx>
            <c:strRef>
              <c:f>生活リズム表!$C$24</c:f>
              <c:strCache>
                <c:ptCount val="1"/>
                <c:pt idx="0">
                  <c:v>GP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9369825279410862E-3"/>
                  <c:y val="-3.4751701950299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B9-4233-A127-8C522A3E73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生活リズム表!$B$25:$B$26</c:f>
              <c:strCache>
                <c:ptCount val="2"/>
                <c:pt idx="0">
                  <c:v>スポーツ＋娯楽＋趣味</c:v>
                </c:pt>
                <c:pt idx="1">
                  <c:v>ゲーム＋パソコン＋ＴＶ関係</c:v>
                </c:pt>
              </c:strCache>
            </c:strRef>
          </c:xVal>
          <c:yVal>
            <c:numRef>
              <c:f>生活リズム表!$C$25:$C$26</c:f>
              <c:numCache>
                <c:formatCode>General</c:formatCode>
                <c:ptCount val="2"/>
                <c:pt idx="0">
                  <c:v>197</c:v>
                </c:pt>
                <c:pt idx="1">
                  <c:v>276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DDF-4377-986F-3DE8262DE396}"/>
            </c:ext>
          </c:extLst>
        </c:ser>
        <c:ser>
          <c:idx val="1"/>
          <c:order val="1"/>
          <c:tx>
            <c:strRef>
              <c:f>生活リズム表!$D$24</c:f>
              <c:strCache>
                <c:ptCount val="1"/>
                <c:pt idx="0">
                  <c:v>ASD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9369825279410862E-3"/>
                  <c:y val="4.7388684477680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7B9-4233-A127-8C522A3E73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生活リズム表!$B$25:$B$26</c:f>
              <c:strCache>
                <c:ptCount val="2"/>
                <c:pt idx="0">
                  <c:v>スポーツ＋娯楽＋趣味</c:v>
                </c:pt>
                <c:pt idx="1">
                  <c:v>ゲーム＋パソコン＋ＴＶ関係</c:v>
                </c:pt>
              </c:strCache>
            </c:strRef>
          </c:xVal>
          <c:yVal>
            <c:numRef>
              <c:f>生活リズム表!$D$25:$D$26</c:f>
              <c:numCache>
                <c:formatCode>General</c:formatCode>
                <c:ptCount val="2"/>
                <c:pt idx="0">
                  <c:v>193</c:v>
                </c:pt>
                <c:pt idx="1">
                  <c:v>354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DDF-4377-986F-3DE8262DE3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933520"/>
        <c:axId val="327933912"/>
      </c:scatterChart>
      <c:valAx>
        <c:axId val="3279335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7933912"/>
        <c:crosses val="autoZero"/>
        <c:crossBetween val="midCat"/>
      </c:valAx>
      <c:valAx>
        <c:axId val="327933912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933520"/>
        <c:crosses val="autoZero"/>
        <c:crossBetween val="midCat"/>
        <c:majorUnit val="50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3644422572178477"/>
          <c:y val="0.35874950590144594"/>
          <c:w val="0.16879615048118984"/>
          <c:h val="0.3236910834894091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D3D-4C93-9D7D-64D1861087E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D3D-4C93-9D7D-64D1861087E8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D3D-4C93-9D7D-64D1861087E8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D3D-4C93-9D7D-64D1861087E8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D3D-4C93-9D7D-64D1861087E8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D3D-4C93-9D7D-64D1861087E8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D3D-4C93-9D7D-64D1861087E8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D3D-4C93-9D7D-64D1861087E8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5D3D-4C93-9D7D-64D1861087E8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5D3D-4C93-9D7D-64D1861087E8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D3D-4C93-9D7D-64D1861087E8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5D3D-4C93-9D7D-64D1861087E8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D3D-4C93-9D7D-64D1861087E8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5D3D-4C93-9D7D-64D1861087E8}"/>
              </c:ext>
            </c:extLst>
          </c:dPt>
          <c:trendline>
            <c:spPr>
              <a:ln w="34925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9.3970235103590771E-3"/>
                  <c:y val="0.2854366976181990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y = 0.5645x + 6.9947</a:t>
                    </a:r>
                    <a:br>
                      <a:rPr lang="en-US" altLang="ja-JP" baseline="0" dirty="0">
                        <a:solidFill>
                          <a:schemeClr val="tx1"/>
                        </a:solidFill>
                      </a:rPr>
                    </a:br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R² = 0.6407</a:t>
                    </a:r>
                    <a:endParaRPr lang="en-US" altLang="ja-JP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General" sourceLinked="0"/>
              <c:spPr>
                <a:solidFill>
                  <a:srgbClr val="CCFFFF"/>
                </a:solidFill>
                <a:ln>
                  <a:solidFill>
                    <a:schemeClr val="accent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</c:trendlineLbl>
          </c:trendline>
          <c:xVal>
            <c:numRef>
              <c:f>Sheet1!$B$2:$B$23</c:f>
              <c:numCache>
                <c:formatCode>General</c:formatCode>
                <c:ptCount val="22"/>
                <c:pt idx="0">
                  <c:v>3.6</c:v>
                </c:pt>
                <c:pt idx="1">
                  <c:v>0</c:v>
                </c:pt>
                <c:pt idx="2">
                  <c:v>3</c:v>
                </c:pt>
                <c:pt idx="3">
                  <c:v>4.2</c:v>
                </c:pt>
                <c:pt idx="4">
                  <c:v>7.7</c:v>
                </c:pt>
                <c:pt idx="5">
                  <c:v>4.8</c:v>
                </c:pt>
                <c:pt idx="6">
                  <c:v>3.6</c:v>
                </c:pt>
                <c:pt idx="7">
                  <c:v>4.2</c:v>
                </c:pt>
                <c:pt idx="8">
                  <c:v>1.2</c:v>
                </c:pt>
                <c:pt idx="9">
                  <c:v>2.4</c:v>
                </c:pt>
                <c:pt idx="10">
                  <c:v>7.7</c:v>
                </c:pt>
                <c:pt idx="11">
                  <c:v>9.5</c:v>
                </c:pt>
                <c:pt idx="12">
                  <c:v>27.4</c:v>
                </c:pt>
                <c:pt idx="13">
                  <c:v>9.5</c:v>
                </c:pt>
                <c:pt idx="14">
                  <c:v>14.3</c:v>
                </c:pt>
                <c:pt idx="15">
                  <c:v>13.1</c:v>
                </c:pt>
                <c:pt idx="16">
                  <c:v>0</c:v>
                </c:pt>
                <c:pt idx="17">
                  <c:v>0</c:v>
                </c:pt>
                <c:pt idx="18">
                  <c:v>0.6</c:v>
                </c:pt>
                <c:pt idx="19">
                  <c:v>23.4</c:v>
                </c:pt>
                <c:pt idx="20">
                  <c:v>50</c:v>
                </c:pt>
                <c:pt idx="21">
                  <c:v>12.5</c:v>
                </c:pt>
              </c:numCache>
            </c:numRef>
          </c:xVal>
          <c:yVal>
            <c:numRef>
              <c:f>Sheet1!$C$2:$C$23</c:f>
              <c:numCache>
                <c:formatCode>General</c:formatCode>
                <c:ptCount val="22"/>
                <c:pt idx="0">
                  <c:v>12.9</c:v>
                </c:pt>
                <c:pt idx="1">
                  <c:v>2.9</c:v>
                </c:pt>
                <c:pt idx="2">
                  <c:v>7.6</c:v>
                </c:pt>
                <c:pt idx="3">
                  <c:v>11.5</c:v>
                </c:pt>
                <c:pt idx="4">
                  <c:v>15.3</c:v>
                </c:pt>
                <c:pt idx="5">
                  <c:v>14.6</c:v>
                </c:pt>
                <c:pt idx="6">
                  <c:v>11.2</c:v>
                </c:pt>
                <c:pt idx="7">
                  <c:v>12.6</c:v>
                </c:pt>
                <c:pt idx="8">
                  <c:v>7.4</c:v>
                </c:pt>
                <c:pt idx="9">
                  <c:v>8.4</c:v>
                </c:pt>
                <c:pt idx="10">
                  <c:v>22.2</c:v>
                </c:pt>
                <c:pt idx="11">
                  <c:v>19.100000000000001</c:v>
                </c:pt>
                <c:pt idx="12">
                  <c:v>27.4</c:v>
                </c:pt>
                <c:pt idx="13">
                  <c:v>14.6</c:v>
                </c:pt>
                <c:pt idx="14">
                  <c:v>12.9</c:v>
                </c:pt>
                <c:pt idx="15">
                  <c:v>10</c:v>
                </c:pt>
                <c:pt idx="16">
                  <c:v>0.7</c:v>
                </c:pt>
                <c:pt idx="17">
                  <c:v>1.4</c:v>
                </c:pt>
                <c:pt idx="18">
                  <c:v>0.5</c:v>
                </c:pt>
                <c:pt idx="19">
                  <c:v>15.5</c:v>
                </c:pt>
                <c:pt idx="20">
                  <c:v>33.200000000000003</c:v>
                </c:pt>
                <c:pt idx="21">
                  <c:v>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5D3D-4C93-9D7D-64D1861087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934696"/>
        <c:axId val="327935088"/>
      </c:scatterChart>
      <c:valAx>
        <c:axId val="327934696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935088"/>
        <c:crosses val="autoZero"/>
        <c:crossBetween val="midCat"/>
      </c:valAx>
      <c:valAx>
        <c:axId val="32793508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934696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9FAD-403E-8326-7DD7BA7A4BC6}"/>
              </c:ext>
            </c:extLst>
          </c:dPt>
          <c:dPt>
            <c:idx val="1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FAD-403E-8326-7DD7BA7A4BC6}"/>
              </c:ext>
            </c:extLst>
          </c:dPt>
          <c:dPt>
            <c:idx val="2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FAD-403E-8326-7DD7BA7A4BC6}"/>
              </c:ext>
            </c:extLst>
          </c:dPt>
          <c:dPt>
            <c:idx val="3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9FAD-403E-8326-7DD7BA7A4BC6}"/>
              </c:ext>
            </c:extLst>
          </c:dPt>
          <c:dPt>
            <c:idx val="4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9FAD-403E-8326-7DD7BA7A4BC6}"/>
              </c:ext>
            </c:extLst>
          </c:dPt>
          <c:dPt>
            <c:idx val="5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9FAD-403E-8326-7DD7BA7A4BC6}"/>
              </c:ext>
            </c:extLst>
          </c:dPt>
          <c:dPt>
            <c:idx val="6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9FAD-403E-8326-7DD7BA7A4BC6}"/>
              </c:ext>
            </c:extLst>
          </c:dPt>
          <c:dPt>
            <c:idx val="7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9FAD-403E-8326-7DD7BA7A4BC6}"/>
              </c:ext>
            </c:extLst>
          </c:dPt>
          <c:dPt>
            <c:idx val="8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9FAD-403E-8326-7DD7BA7A4BC6}"/>
              </c:ext>
            </c:extLst>
          </c:dPt>
          <c:dPt>
            <c:idx val="9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9FAD-403E-8326-7DD7BA7A4BC6}"/>
              </c:ext>
            </c:extLst>
          </c:dPt>
          <c:dPt>
            <c:idx val="10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9FAD-403E-8326-7DD7BA7A4BC6}"/>
              </c:ext>
            </c:extLst>
          </c:dPt>
          <c:dPt>
            <c:idx val="11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9FAD-403E-8326-7DD7BA7A4BC6}"/>
              </c:ext>
            </c:extLst>
          </c:dPt>
          <c:dPt>
            <c:idx val="12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9FAD-403E-8326-7DD7BA7A4BC6}"/>
              </c:ext>
            </c:extLst>
          </c:dPt>
          <c:dPt>
            <c:idx val="13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9FAD-403E-8326-7DD7BA7A4BC6}"/>
              </c:ext>
            </c:extLst>
          </c:dPt>
          <c:dPt>
            <c:idx val="14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9FAD-403E-8326-7DD7BA7A4BC6}"/>
              </c:ext>
            </c:extLst>
          </c:dPt>
          <c:dPt>
            <c:idx val="15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9FAD-403E-8326-7DD7BA7A4BC6}"/>
              </c:ext>
            </c:extLst>
          </c:dPt>
          <c:dPt>
            <c:idx val="16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9FAD-403E-8326-7DD7BA7A4BC6}"/>
              </c:ext>
            </c:extLst>
          </c:dPt>
          <c:dPt>
            <c:idx val="17"/>
            <c:marker>
              <c:symbol val="circle"/>
              <c:size val="8"/>
              <c:spPr>
                <a:solidFill>
                  <a:srgbClr val="FFFF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9FAD-403E-8326-7DD7BA7A4BC6}"/>
              </c:ext>
            </c:extLst>
          </c:dPt>
          <c:dPt>
            <c:idx val="32"/>
            <c:marker>
              <c:symbol val="circle"/>
              <c:size val="8"/>
              <c:spPr>
                <a:solidFill>
                  <a:srgbClr val="FF00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9FAD-403E-8326-7DD7BA7A4BC6}"/>
              </c:ext>
            </c:extLst>
          </c:dPt>
          <c:dPt>
            <c:idx val="33"/>
            <c:marker>
              <c:symbol val="circle"/>
              <c:size val="8"/>
              <c:spPr>
                <a:solidFill>
                  <a:srgbClr val="FF00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9FAD-403E-8326-7DD7BA7A4BC6}"/>
              </c:ext>
            </c:extLst>
          </c:dPt>
          <c:trendline>
            <c:spPr>
              <a:ln w="3810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13349069188727722"/>
                  <c:y val="0.4924847284208347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y = 1.0303x + 5.3038</a:t>
                    </a:r>
                    <a:br>
                      <a:rPr lang="en-US" altLang="ja-JP" baseline="0" dirty="0">
                        <a:solidFill>
                          <a:schemeClr val="tx1"/>
                        </a:solidFill>
                      </a:rPr>
                    </a:br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R² = 0.732</a:t>
                    </a:r>
                    <a:endParaRPr lang="en-US" altLang="ja-JP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General" sourceLinked="0"/>
              <c:spPr>
                <a:solidFill>
                  <a:srgbClr val="CCFFFF"/>
                </a:solidFill>
                <a:ln>
                  <a:solidFill>
                    <a:schemeClr val="accent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</c:trendlineLbl>
          </c:trendline>
          <c:xVal>
            <c:numRef>
              <c:f>Sheet1!$B$25:$B$58</c:f>
              <c:numCache>
                <c:formatCode>General</c:formatCode>
                <c:ptCount val="34"/>
                <c:pt idx="0">
                  <c:v>71.400000000000006</c:v>
                </c:pt>
                <c:pt idx="1">
                  <c:v>48.2</c:v>
                </c:pt>
                <c:pt idx="2">
                  <c:v>42.9</c:v>
                </c:pt>
                <c:pt idx="3">
                  <c:v>38.1</c:v>
                </c:pt>
                <c:pt idx="4">
                  <c:v>23.2</c:v>
                </c:pt>
                <c:pt idx="5">
                  <c:v>19</c:v>
                </c:pt>
                <c:pt idx="6">
                  <c:v>16.100000000000001</c:v>
                </c:pt>
                <c:pt idx="7">
                  <c:v>15.5</c:v>
                </c:pt>
                <c:pt idx="8">
                  <c:v>12.5</c:v>
                </c:pt>
                <c:pt idx="9">
                  <c:v>11.9</c:v>
                </c:pt>
                <c:pt idx="10">
                  <c:v>7.1</c:v>
                </c:pt>
                <c:pt idx="11">
                  <c:v>6</c:v>
                </c:pt>
                <c:pt idx="12">
                  <c:v>3</c:v>
                </c:pt>
                <c:pt idx="13">
                  <c:v>3</c:v>
                </c:pt>
                <c:pt idx="14">
                  <c:v>2.4</c:v>
                </c:pt>
                <c:pt idx="15">
                  <c:v>2.4</c:v>
                </c:pt>
                <c:pt idx="16">
                  <c:v>1.2</c:v>
                </c:pt>
                <c:pt idx="17">
                  <c:v>1.2</c:v>
                </c:pt>
                <c:pt idx="18">
                  <c:v>58.9</c:v>
                </c:pt>
                <c:pt idx="19">
                  <c:v>44</c:v>
                </c:pt>
                <c:pt idx="20">
                  <c:v>6</c:v>
                </c:pt>
                <c:pt idx="21">
                  <c:v>3</c:v>
                </c:pt>
                <c:pt idx="22">
                  <c:v>2.4</c:v>
                </c:pt>
                <c:pt idx="23">
                  <c:v>1.8</c:v>
                </c:pt>
                <c:pt idx="24">
                  <c:v>1.8</c:v>
                </c:pt>
                <c:pt idx="25">
                  <c:v>1.8</c:v>
                </c:pt>
                <c:pt idx="26">
                  <c:v>1.8</c:v>
                </c:pt>
                <c:pt idx="27">
                  <c:v>1.8</c:v>
                </c:pt>
                <c:pt idx="28">
                  <c:v>0.6</c:v>
                </c:pt>
                <c:pt idx="29">
                  <c:v>0.6</c:v>
                </c:pt>
                <c:pt idx="30">
                  <c:v>0</c:v>
                </c:pt>
                <c:pt idx="31">
                  <c:v>0</c:v>
                </c:pt>
                <c:pt idx="32">
                  <c:v>12.5</c:v>
                </c:pt>
                <c:pt idx="33">
                  <c:v>52.4</c:v>
                </c:pt>
              </c:numCache>
            </c:numRef>
          </c:xVal>
          <c:yVal>
            <c:numRef>
              <c:f>Sheet1!$C$25:$C$58</c:f>
              <c:numCache>
                <c:formatCode>General</c:formatCode>
                <c:ptCount val="34"/>
                <c:pt idx="0">
                  <c:v>82.3</c:v>
                </c:pt>
                <c:pt idx="1">
                  <c:v>62.8</c:v>
                </c:pt>
                <c:pt idx="2">
                  <c:v>70.900000000000006</c:v>
                </c:pt>
                <c:pt idx="3">
                  <c:v>71.599999999999994</c:v>
                </c:pt>
                <c:pt idx="4">
                  <c:v>41.5</c:v>
                </c:pt>
                <c:pt idx="5">
                  <c:v>33.200000000000003</c:v>
                </c:pt>
                <c:pt idx="6">
                  <c:v>20.5</c:v>
                </c:pt>
                <c:pt idx="7">
                  <c:v>28.9</c:v>
                </c:pt>
                <c:pt idx="8">
                  <c:v>29.1</c:v>
                </c:pt>
                <c:pt idx="9">
                  <c:v>25.1</c:v>
                </c:pt>
                <c:pt idx="10">
                  <c:v>21.2</c:v>
                </c:pt>
                <c:pt idx="11">
                  <c:v>12.1</c:v>
                </c:pt>
                <c:pt idx="12">
                  <c:v>11.9</c:v>
                </c:pt>
                <c:pt idx="13">
                  <c:v>11.9</c:v>
                </c:pt>
                <c:pt idx="14">
                  <c:v>8.1</c:v>
                </c:pt>
                <c:pt idx="15">
                  <c:v>6.7</c:v>
                </c:pt>
                <c:pt idx="16">
                  <c:v>7.4</c:v>
                </c:pt>
                <c:pt idx="17">
                  <c:v>5</c:v>
                </c:pt>
                <c:pt idx="18">
                  <c:v>60.6</c:v>
                </c:pt>
                <c:pt idx="19">
                  <c:v>49.6</c:v>
                </c:pt>
                <c:pt idx="20">
                  <c:v>6.7</c:v>
                </c:pt>
                <c:pt idx="21">
                  <c:v>3.1</c:v>
                </c:pt>
                <c:pt idx="22">
                  <c:v>2.9</c:v>
                </c:pt>
                <c:pt idx="23">
                  <c:v>5.3</c:v>
                </c:pt>
                <c:pt idx="24">
                  <c:v>5.3</c:v>
                </c:pt>
                <c:pt idx="25">
                  <c:v>4.3</c:v>
                </c:pt>
                <c:pt idx="26">
                  <c:v>3.3</c:v>
                </c:pt>
                <c:pt idx="27">
                  <c:v>0.5</c:v>
                </c:pt>
                <c:pt idx="28">
                  <c:v>3.1</c:v>
                </c:pt>
                <c:pt idx="29">
                  <c:v>2.1</c:v>
                </c:pt>
                <c:pt idx="30">
                  <c:v>1</c:v>
                </c:pt>
                <c:pt idx="31">
                  <c:v>0.5</c:v>
                </c:pt>
                <c:pt idx="32">
                  <c:v>6.4</c:v>
                </c:pt>
                <c:pt idx="33">
                  <c:v>5.5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9FAD-403E-8326-7DD7BA7A4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936264"/>
        <c:axId val="328364136"/>
      </c:scatterChart>
      <c:valAx>
        <c:axId val="327936264"/>
        <c:scaling>
          <c:orientation val="minMax"/>
          <c:max val="9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8364136"/>
        <c:crosses val="autoZero"/>
        <c:crossBetween val="midCat"/>
        <c:majorUnit val="10"/>
      </c:valAx>
      <c:valAx>
        <c:axId val="328364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9362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'Soci participat(engaged in)'!$B$13</c:f>
              <c:strCache>
                <c:ptCount val="1"/>
                <c:pt idx="0">
                  <c:v>ASD; have an income
(n=71)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'Soci participat(engaged in)'!$A$14:$A$21</c:f>
              <c:strCache>
                <c:ptCount val="8"/>
                <c:pt idx="0">
                  <c:v>0h</c:v>
                </c:pt>
                <c:pt idx="1">
                  <c:v>～14h</c:v>
                </c:pt>
                <c:pt idx="2">
                  <c:v>15～29h</c:v>
                </c:pt>
                <c:pt idx="3">
                  <c:v>30～34h</c:v>
                </c:pt>
                <c:pt idx="4">
                  <c:v>35～39h</c:v>
                </c:pt>
                <c:pt idx="5">
                  <c:v>40～48h</c:v>
                </c:pt>
                <c:pt idx="6">
                  <c:v>49～59h</c:v>
                </c:pt>
                <c:pt idx="7">
                  <c:v>60h～</c:v>
                </c:pt>
              </c:strCache>
            </c:strRef>
          </c:cat>
          <c:val>
            <c:numRef>
              <c:f>'Soci participat(engaged in)'!$B$14:$B$21</c:f>
              <c:numCache>
                <c:formatCode>0.0_ </c:formatCode>
                <c:ptCount val="8"/>
                <c:pt idx="0">
                  <c:v>0</c:v>
                </c:pt>
                <c:pt idx="1">
                  <c:v>1.4084507042253522</c:v>
                </c:pt>
                <c:pt idx="2">
                  <c:v>8.4507042253521121</c:v>
                </c:pt>
                <c:pt idx="3">
                  <c:v>14.084507042253522</c:v>
                </c:pt>
                <c:pt idx="4">
                  <c:v>18.30985915492958</c:v>
                </c:pt>
                <c:pt idx="5">
                  <c:v>45.070422535211272</c:v>
                </c:pt>
                <c:pt idx="6">
                  <c:v>8.4507042253521121</c:v>
                </c:pt>
                <c:pt idx="7">
                  <c:v>4.225352112676056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B6-4351-9D5C-19482692A844}"/>
            </c:ext>
          </c:extLst>
        </c:ser>
        <c:ser>
          <c:idx val="1"/>
          <c:order val="1"/>
          <c:tx>
            <c:strRef>
              <c:f>'Soci participat(engaged in)'!$C$13</c:f>
              <c:strCache>
                <c:ptCount val="1"/>
                <c:pt idx="0">
                  <c:v>ASD; no income
(n=97)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triangle"/>
            <c:size val="7"/>
            <c:spPr>
              <a:solidFill>
                <a:srgbClr val="FFC000"/>
              </a:solidFill>
              <a:ln w="9525">
                <a:solidFill>
                  <a:srgbClr val="FFC000"/>
                </a:solidFill>
                <a:round/>
              </a:ln>
              <a:effectLst/>
            </c:spPr>
          </c:marker>
          <c:cat>
            <c:strRef>
              <c:f>'Soci participat(engaged in)'!$A$14:$A$21</c:f>
              <c:strCache>
                <c:ptCount val="8"/>
                <c:pt idx="0">
                  <c:v>0h</c:v>
                </c:pt>
                <c:pt idx="1">
                  <c:v>～14h</c:v>
                </c:pt>
                <c:pt idx="2">
                  <c:v>15～29h</c:v>
                </c:pt>
                <c:pt idx="3">
                  <c:v>30～34h</c:v>
                </c:pt>
                <c:pt idx="4">
                  <c:v>35～39h</c:v>
                </c:pt>
                <c:pt idx="5">
                  <c:v>40～48h</c:v>
                </c:pt>
                <c:pt idx="6">
                  <c:v>49～59h</c:v>
                </c:pt>
                <c:pt idx="7">
                  <c:v>60h～</c:v>
                </c:pt>
              </c:strCache>
            </c:strRef>
          </c:cat>
          <c:val>
            <c:numRef>
              <c:f>'Soci participat(engaged in)'!$C$14:$C$21</c:f>
              <c:numCache>
                <c:formatCode>0.0_ </c:formatCode>
                <c:ptCount val="8"/>
                <c:pt idx="0">
                  <c:v>6.1855670103092786</c:v>
                </c:pt>
                <c:pt idx="1">
                  <c:v>13.402061855670103</c:v>
                </c:pt>
                <c:pt idx="2">
                  <c:v>22.680412371134022</c:v>
                </c:pt>
                <c:pt idx="3">
                  <c:v>36.082474226804123</c:v>
                </c:pt>
                <c:pt idx="4">
                  <c:v>15.463917525773196</c:v>
                </c:pt>
                <c:pt idx="5">
                  <c:v>4.1237113402061851</c:v>
                </c:pt>
                <c:pt idx="6">
                  <c:v>1.0309278350515463</c:v>
                </c:pt>
                <c:pt idx="7">
                  <c:v>1.0309278350515463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B6-4351-9D5C-19482692A844}"/>
            </c:ext>
          </c:extLst>
        </c:ser>
        <c:ser>
          <c:idx val="2"/>
          <c:order val="2"/>
          <c:tx>
            <c:strRef>
              <c:f>'Soci participat(engaged in)'!$E$13</c:f>
              <c:strCache>
                <c:ptCount val="1"/>
                <c:pt idx="0">
                  <c:v>general population
(n=280)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x"/>
            <c:size val="7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strRef>
              <c:f>'Soci participat(engaged in)'!$A$14:$A$21</c:f>
              <c:strCache>
                <c:ptCount val="8"/>
                <c:pt idx="0">
                  <c:v>0h</c:v>
                </c:pt>
                <c:pt idx="1">
                  <c:v>～14h</c:v>
                </c:pt>
                <c:pt idx="2">
                  <c:v>15～29h</c:v>
                </c:pt>
                <c:pt idx="3">
                  <c:v>30～34h</c:v>
                </c:pt>
                <c:pt idx="4">
                  <c:v>35～39h</c:v>
                </c:pt>
                <c:pt idx="5">
                  <c:v>40～48h</c:v>
                </c:pt>
                <c:pt idx="6">
                  <c:v>49～59h</c:v>
                </c:pt>
                <c:pt idx="7">
                  <c:v>60h～</c:v>
                </c:pt>
              </c:strCache>
            </c:strRef>
          </c:cat>
          <c:val>
            <c:numRef>
              <c:f>'Soci participat(engaged in)'!$E$14:$E$21</c:f>
              <c:numCache>
                <c:formatCode>0.0_ </c:formatCode>
                <c:ptCount val="8"/>
                <c:pt idx="1">
                  <c:v>11.785714285714285</c:v>
                </c:pt>
                <c:pt idx="2">
                  <c:v>19.642857142857142</c:v>
                </c:pt>
                <c:pt idx="3">
                  <c:v>4.2857142857142856</c:v>
                </c:pt>
                <c:pt idx="4">
                  <c:v>7.1428571428571423</c:v>
                </c:pt>
                <c:pt idx="5">
                  <c:v>31.428571428571427</c:v>
                </c:pt>
                <c:pt idx="6">
                  <c:v>17.5</c:v>
                </c:pt>
                <c:pt idx="7">
                  <c:v>8.2142857142857135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B6-4351-9D5C-19482692A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8365704"/>
        <c:axId val="328366096"/>
      </c:lineChart>
      <c:catAx>
        <c:axId val="328365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600">
                <a:latin typeface="+mj-lt"/>
              </a:defRPr>
            </a:pPr>
            <a:endParaRPr lang="ja-JP"/>
          </a:p>
        </c:txPr>
        <c:crossAx val="328366096"/>
        <c:crosses val="autoZero"/>
        <c:auto val="1"/>
        <c:lblAlgn val="ctr"/>
        <c:lblOffset val="100"/>
        <c:noMultiLvlLbl val="0"/>
      </c:catAx>
      <c:valAx>
        <c:axId val="328366096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ln w="9525">
            <a:noFill/>
          </a:ln>
        </c:spPr>
        <c:txPr>
          <a:bodyPr rot="-60000000" vert="horz"/>
          <a:lstStyle/>
          <a:p>
            <a:pPr>
              <a:defRPr sz="1600">
                <a:latin typeface="+mj-lt"/>
              </a:defRPr>
            </a:pPr>
            <a:endParaRPr lang="ja-JP"/>
          </a:p>
        </c:txPr>
        <c:crossAx val="328365704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 rot="0" vert="horz"/>
          <a:lstStyle/>
          <a:p>
            <a:pPr>
              <a:defRPr sz="1600">
                <a:latin typeface="+mj-lt"/>
              </a:defRPr>
            </a:pPr>
            <a:endParaRPr lang="ja-JP"/>
          </a:p>
        </c:txPr>
      </c:legendEntry>
      <c:legendEntry>
        <c:idx val="1"/>
        <c:txPr>
          <a:bodyPr rot="0" vert="horz"/>
          <a:lstStyle/>
          <a:p>
            <a:pPr>
              <a:defRPr sz="1600">
                <a:latin typeface="+mj-lt"/>
              </a:defRPr>
            </a:pPr>
            <a:endParaRPr lang="ja-JP"/>
          </a:p>
        </c:txPr>
      </c:legendEntry>
      <c:legendEntry>
        <c:idx val="2"/>
        <c:txPr>
          <a:bodyPr rot="0" vert="horz"/>
          <a:lstStyle/>
          <a:p>
            <a:pPr>
              <a:defRPr sz="1600">
                <a:latin typeface="+mj-lt"/>
              </a:defRPr>
            </a:pPr>
            <a:endParaRPr lang="ja-JP"/>
          </a:p>
        </c:txPr>
      </c:legendEntry>
      <c:layout/>
      <c:overlay val="0"/>
      <c:spPr>
        <a:noFill/>
        <a:ln w="25400">
          <a:noFill/>
        </a:ln>
      </c:spPr>
      <c:txPr>
        <a:bodyPr rot="0" vert="horz"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1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生活リズム表!$C$12</c:f>
              <c:strCache>
                <c:ptCount val="1"/>
                <c:pt idx="0">
                  <c:v>GP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生活リズム表!$B$13:$B$14</c:f>
              <c:strCache>
                <c:ptCount val="2"/>
                <c:pt idx="0">
                  <c:v>仕事</c:v>
                </c:pt>
                <c:pt idx="1">
                  <c:v>訓練</c:v>
                </c:pt>
              </c:strCache>
            </c:strRef>
          </c:cat>
          <c:val>
            <c:numRef>
              <c:f>生活リズム表!$C$13:$C$14</c:f>
              <c:numCache>
                <c:formatCode>General</c:formatCode>
                <c:ptCount val="2"/>
                <c:pt idx="0">
                  <c:v>70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8F-4B6D-B3C2-025EE70154D3}"/>
            </c:ext>
          </c:extLst>
        </c:ser>
        <c:ser>
          <c:idx val="1"/>
          <c:order val="1"/>
          <c:tx>
            <c:strRef>
              <c:f>生活リズム表!$D$12</c:f>
              <c:strCache>
                <c:ptCount val="1"/>
                <c:pt idx="0">
                  <c:v>ASD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生活リズム表!$B$13:$B$14</c:f>
              <c:strCache>
                <c:ptCount val="2"/>
                <c:pt idx="0">
                  <c:v>仕事</c:v>
                </c:pt>
                <c:pt idx="1">
                  <c:v>訓練</c:v>
                </c:pt>
              </c:strCache>
            </c:strRef>
          </c:cat>
          <c:val>
            <c:numRef>
              <c:f>生活リズム表!$D$13:$D$14</c:f>
              <c:numCache>
                <c:formatCode>General</c:formatCode>
                <c:ptCount val="2"/>
                <c:pt idx="0">
                  <c:v>46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8F-4B6D-B3C2-025EE70154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1690456"/>
        <c:axId val="259595808"/>
      </c:barChart>
      <c:catAx>
        <c:axId val="26169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59595808"/>
        <c:crosses val="autoZero"/>
        <c:auto val="1"/>
        <c:lblAlgn val="ctr"/>
        <c:lblOffset val="100"/>
        <c:noMultiLvlLbl val="0"/>
      </c:catAx>
      <c:valAx>
        <c:axId val="25959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169045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052198099750427"/>
          <c:y val="3.0837399471809832E-2"/>
          <c:w val="0.23404168289383628"/>
          <c:h val="9.6862906248447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'Soci participat(annual income)'!$Q$2</c:f>
              <c:strCache>
                <c:ptCount val="1"/>
                <c:pt idx="0">
                  <c:v>ASD
(n=168)</c:v>
                </c:pt>
              </c:strCache>
            </c:strRef>
          </c:tx>
          <c:spPr>
            <a:solidFill>
              <a:schemeClr val="tx1"/>
            </a:solidFill>
            <a:ln w="25400">
              <a:solidFill>
                <a:schemeClr val="tx1"/>
              </a:solidFill>
            </a:ln>
          </c:spPr>
          <c:invertIfNegative val="0"/>
          <c:cat>
            <c:strRef>
              <c:f>'Soci participat(annual income)'!$P$3:$P$10</c:f>
              <c:strCache>
                <c:ptCount val="8"/>
                <c:pt idx="0">
                  <c:v>no income</c:v>
                </c:pt>
                <c:pt idx="1">
                  <c:v>-49</c:v>
                </c:pt>
                <c:pt idx="2">
                  <c:v>50-99</c:v>
                </c:pt>
                <c:pt idx="3">
                  <c:v>100-149</c:v>
                </c:pt>
                <c:pt idx="4">
                  <c:v>150-199</c:v>
                </c:pt>
                <c:pt idx="5">
                  <c:v>200-299</c:v>
                </c:pt>
                <c:pt idx="6">
                  <c:v>300-399</c:v>
                </c:pt>
                <c:pt idx="7">
                  <c:v>400～</c:v>
                </c:pt>
              </c:strCache>
            </c:strRef>
          </c:cat>
          <c:val>
            <c:numRef>
              <c:f>'Soci participat(annual income)'!$Q$3:$Q$10</c:f>
              <c:numCache>
                <c:formatCode>0.0_);[Red]\(0.0\)</c:formatCode>
                <c:ptCount val="8"/>
                <c:pt idx="0">
                  <c:v>40.476190476190474</c:v>
                </c:pt>
                <c:pt idx="1">
                  <c:v>17.261904761904763</c:v>
                </c:pt>
                <c:pt idx="2">
                  <c:v>2.3809523809523809</c:v>
                </c:pt>
                <c:pt idx="3">
                  <c:v>15.476190476190476</c:v>
                </c:pt>
                <c:pt idx="4">
                  <c:v>7.7380952380952381</c:v>
                </c:pt>
                <c:pt idx="5">
                  <c:v>10.714285714285714</c:v>
                </c:pt>
                <c:pt idx="6">
                  <c:v>5.9523809523809517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71-4055-B681-C39CB879DC4C}"/>
            </c:ext>
          </c:extLst>
        </c:ser>
        <c:ser>
          <c:idx val="1"/>
          <c:order val="1"/>
          <c:tx>
            <c:strRef>
              <c:f>'Soci participat(annual income)'!$R$2</c:f>
              <c:strCache>
                <c:ptCount val="1"/>
                <c:pt idx="0">
                  <c:v>general population
(n=414)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chemeClr val="tx1"/>
              </a:solidFill>
            </a:ln>
          </c:spPr>
          <c:invertIfNegative val="0"/>
          <c:cat>
            <c:strRef>
              <c:f>'Soci participat(annual income)'!$P$3:$P$10</c:f>
              <c:strCache>
                <c:ptCount val="8"/>
                <c:pt idx="0">
                  <c:v>no income</c:v>
                </c:pt>
                <c:pt idx="1">
                  <c:v>-49</c:v>
                </c:pt>
                <c:pt idx="2">
                  <c:v>50-99</c:v>
                </c:pt>
                <c:pt idx="3">
                  <c:v>100-149</c:v>
                </c:pt>
                <c:pt idx="4">
                  <c:v>150-199</c:v>
                </c:pt>
                <c:pt idx="5">
                  <c:v>200-299</c:v>
                </c:pt>
                <c:pt idx="6">
                  <c:v>300-399</c:v>
                </c:pt>
                <c:pt idx="7">
                  <c:v>400～</c:v>
                </c:pt>
              </c:strCache>
            </c:strRef>
          </c:cat>
          <c:val>
            <c:numRef>
              <c:f>'Soci participat(annual income)'!$R$3:$R$10</c:f>
              <c:numCache>
                <c:formatCode>0.0_);[Red]\(0.0\)</c:formatCode>
                <c:ptCount val="8"/>
                <c:pt idx="0">
                  <c:v>27.053140096618357</c:v>
                </c:pt>
                <c:pt idx="1">
                  <c:v>8.2125603864734309</c:v>
                </c:pt>
                <c:pt idx="2">
                  <c:v>14.492753623188406</c:v>
                </c:pt>
                <c:pt idx="3">
                  <c:v>6.2801932367149762</c:v>
                </c:pt>
                <c:pt idx="4">
                  <c:v>6.2801932367149762</c:v>
                </c:pt>
                <c:pt idx="5">
                  <c:v>20.531400966183575</c:v>
                </c:pt>
                <c:pt idx="6">
                  <c:v>11.594202898550725</c:v>
                </c:pt>
                <c:pt idx="7">
                  <c:v>5.5555555555555554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71-4055-B681-C39CB879D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9"/>
        <c:overlap val="-10"/>
        <c:axId val="201491792"/>
        <c:axId val="261734920"/>
      </c:barChart>
      <c:catAx>
        <c:axId val="20149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ja-JP"/>
          </a:p>
        </c:txPr>
        <c:crossAx val="261734920"/>
        <c:crosses val="autoZero"/>
        <c:auto val="1"/>
        <c:lblAlgn val="ctr"/>
        <c:lblOffset val="100"/>
        <c:noMultiLvlLbl val="0"/>
      </c:catAx>
      <c:valAx>
        <c:axId val="261734920"/>
        <c:scaling>
          <c:orientation val="minMax"/>
          <c:max val="4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ja-JP"/>
          </a:p>
        </c:txPr>
        <c:crossAx val="201491792"/>
        <c:crosses val="autoZero"/>
        <c:crossBetween val="between"/>
        <c:majorUnit val="1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3161422104017013"/>
          <c:y val="0.15034463319425648"/>
          <c:w val="0.40309106603744649"/>
          <c:h val="0.16049743782027245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生活リズム表!$C$29</c:f>
              <c:strCache>
                <c:ptCount val="1"/>
                <c:pt idx="0">
                  <c:v>GP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生活リズム表!$B$30:$B$31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cat>
          <c:val>
            <c:numRef>
              <c:f>生活リズム表!$C$30:$C$31</c:f>
              <c:numCache>
                <c:formatCode>General</c:formatCode>
                <c:ptCount val="2"/>
                <c:pt idx="0">
                  <c:v>38</c:v>
                </c:pt>
                <c:pt idx="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C9-488E-85F3-C6AAAD097B63}"/>
            </c:ext>
          </c:extLst>
        </c:ser>
        <c:ser>
          <c:idx val="1"/>
          <c:order val="1"/>
          <c:tx>
            <c:strRef>
              <c:f>生活リズム表!$D$29</c:f>
              <c:strCache>
                <c:ptCount val="1"/>
                <c:pt idx="0">
                  <c:v>ASD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生活リズム表!$B$30:$B$31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cat>
          <c:val>
            <c:numRef>
              <c:f>生活リズム表!$D$30:$D$31</c:f>
              <c:numCache>
                <c:formatCode>General</c:formatCode>
                <c:ptCount val="2"/>
                <c:pt idx="0">
                  <c:v>52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C9-488E-85F3-C6AAAD097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7342592"/>
        <c:axId val="327343640"/>
      </c:barChart>
      <c:catAx>
        <c:axId val="32734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343640"/>
        <c:crosses val="autoZero"/>
        <c:auto val="1"/>
        <c:lblAlgn val="ctr"/>
        <c:lblOffset val="100"/>
        <c:noMultiLvlLbl val="0"/>
      </c:catAx>
      <c:valAx>
        <c:axId val="327343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34259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704483814523184"/>
          <c:y val="0.1661697123276209"/>
          <c:w val="0.18049934383202099"/>
          <c:h val="0.2200237713756783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5.0413243044811797E-2"/>
          <c:w val="0.8289558180227472"/>
          <c:h val="0.82349443195127137"/>
        </c:manualLayout>
      </c:layout>
      <c:scatterChart>
        <c:scatterStyle val="lineMarker"/>
        <c:varyColors val="0"/>
        <c:ser>
          <c:idx val="0"/>
          <c:order val="0"/>
          <c:tx>
            <c:strRef>
              <c:f>生活リズム表!$C$33</c:f>
              <c:strCache>
                <c:ptCount val="1"/>
                <c:pt idx="0">
                  <c:v>GP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生活リズム表!$B$34:$B$35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xVal>
          <c:yVal>
            <c:numRef>
              <c:f>生活リズム表!$C$34:$C$35</c:f>
              <c:numCache>
                <c:formatCode>General</c:formatCode>
                <c:ptCount val="2"/>
                <c:pt idx="0">
                  <c:v>81</c:v>
                </c:pt>
                <c:pt idx="1">
                  <c:v>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02D-47A3-8E4A-791BCD8A9101}"/>
            </c:ext>
          </c:extLst>
        </c:ser>
        <c:ser>
          <c:idx val="1"/>
          <c:order val="1"/>
          <c:tx>
            <c:strRef>
              <c:f>生活リズム表!$D$33</c:f>
              <c:strCache>
                <c:ptCount val="1"/>
                <c:pt idx="0">
                  <c:v>ASD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生活リズム表!$B$34:$B$35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xVal>
          <c:yVal>
            <c:numRef>
              <c:f>生活リズム表!$D$34:$D$35</c:f>
              <c:numCache>
                <c:formatCode>General</c:formatCode>
                <c:ptCount val="2"/>
                <c:pt idx="0">
                  <c:v>47</c:v>
                </c:pt>
                <c:pt idx="1">
                  <c:v>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02D-47A3-8E4A-791BCD8A91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1423472"/>
        <c:axId val="260723296"/>
      </c:scatterChart>
      <c:valAx>
        <c:axId val="261423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0723296"/>
        <c:crosses val="autoZero"/>
        <c:crossBetween val="midCat"/>
      </c:valAx>
      <c:valAx>
        <c:axId val="260723296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1423472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44444444444445E-2"/>
          <c:y val="0.11312408861702682"/>
          <c:w val="0.17772156605424322"/>
          <c:h val="0.1758158157859910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生活リズム表!$C$62</c:f>
              <c:strCache>
                <c:ptCount val="1"/>
                <c:pt idx="0">
                  <c:v>GP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生活リズム表!$B$63:$B$64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cat>
          <c:val>
            <c:numRef>
              <c:f>生活リズム表!$C$63:$C$64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A3-4E9A-951E-1D3453D6B1EB}"/>
            </c:ext>
          </c:extLst>
        </c:ser>
        <c:ser>
          <c:idx val="1"/>
          <c:order val="1"/>
          <c:tx>
            <c:strRef>
              <c:f>生活リズム表!$D$62</c:f>
              <c:strCache>
                <c:ptCount val="1"/>
                <c:pt idx="0">
                  <c:v>ASD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生活リズム表!$B$63:$B$64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cat>
          <c:val>
            <c:numRef>
              <c:f>生活リズム表!$D$63:$D$64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A3-4E9A-951E-1D3453D6B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0724080"/>
        <c:axId val="260724472"/>
      </c:barChart>
      <c:catAx>
        <c:axId val="26072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0724472"/>
        <c:crosses val="autoZero"/>
        <c:auto val="1"/>
        <c:lblAlgn val="ctr"/>
        <c:lblOffset val="100"/>
        <c:noMultiLvlLbl val="0"/>
      </c:catAx>
      <c:valAx>
        <c:axId val="26072447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072408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00279965004374"/>
          <c:y val="0.31596110395233545"/>
          <c:w val="0.17494378827646545"/>
          <c:h val="0.2221169195883638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87051618547682"/>
          <c:y val="5.6363259820873306E-2"/>
          <c:w val="0.8425739282589676"/>
          <c:h val="0.8032918745542047"/>
        </c:manualLayout>
      </c:layout>
      <c:scatterChart>
        <c:scatterStyle val="lineMarker"/>
        <c:varyColors val="0"/>
        <c:ser>
          <c:idx val="0"/>
          <c:order val="0"/>
          <c:tx>
            <c:strRef>
              <c:f>生活リズム表!$C$67</c:f>
              <c:strCache>
                <c:ptCount val="1"/>
                <c:pt idx="0">
                  <c:v>GP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生活リズム表!$B$68:$B$69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xVal>
          <c:yVal>
            <c:numRef>
              <c:f>生活リズム表!$C$68:$C$69</c:f>
              <c:numCache>
                <c:formatCode>General</c:formatCode>
                <c:ptCount val="2"/>
                <c:pt idx="0">
                  <c:v>454</c:v>
                </c:pt>
                <c:pt idx="1">
                  <c:v>541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7B1-4C47-A909-4824438EAC56}"/>
            </c:ext>
          </c:extLst>
        </c:ser>
        <c:ser>
          <c:idx val="1"/>
          <c:order val="1"/>
          <c:tx>
            <c:strRef>
              <c:f>生活リズム表!$D$67</c:f>
              <c:strCache>
                <c:ptCount val="1"/>
                <c:pt idx="0">
                  <c:v>ASD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7777777777777779E-3"/>
                  <c:y val="-6.1077531493853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CD5-49BF-BDD7-3D08D18C1E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生活リズム表!$B$68:$B$69</c:f>
              <c:strCache>
                <c:ptCount val="2"/>
                <c:pt idx="0">
                  <c:v>平日</c:v>
                </c:pt>
                <c:pt idx="1">
                  <c:v>日曜</c:v>
                </c:pt>
              </c:strCache>
            </c:strRef>
          </c:xVal>
          <c:yVal>
            <c:numRef>
              <c:f>生活リズム表!$D$68:$D$69</c:f>
              <c:numCache>
                <c:formatCode>General</c:formatCode>
                <c:ptCount val="2"/>
                <c:pt idx="0">
                  <c:v>483</c:v>
                </c:pt>
                <c:pt idx="1">
                  <c:v>549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7B1-4C47-A909-4824438EAC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0725256"/>
        <c:axId val="260725648"/>
      </c:scatterChart>
      <c:valAx>
        <c:axId val="260725256"/>
        <c:scaling>
          <c:orientation val="minMax"/>
        </c:scaling>
        <c:delete val="1"/>
        <c:axPos val="b"/>
        <c:majorTickMark val="none"/>
        <c:minorTickMark val="none"/>
        <c:tickLblPos val="nextTo"/>
        <c:crossAx val="260725648"/>
        <c:crosses val="autoZero"/>
        <c:crossBetween val="midCat"/>
      </c:valAx>
      <c:valAx>
        <c:axId val="260725648"/>
        <c:scaling>
          <c:orientation val="minMax"/>
          <c:min val="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0725256"/>
        <c:crosses val="autoZero"/>
        <c:crossBetween val="midCat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449584426946629"/>
          <c:y val="0.5101022898363321"/>
          <c:w val="0.17211920384951881"/>
          <c:h val="0.2341355470331558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生活リズム表!$C$38</c:f>
              <c:strCache>
                <c:ptCount val="1"/>
                <c:pt idx="0">
                  <c:v>GP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生活リズム表!$B$39:$B$41</c:f>
              <c:strCache>
                <c:ptCount val="3"/>
                <c:pt idx="0">
                  <c:v>朝食</c:v>
                </c:pt>
                <c:pt idx="1">
                  <c:v>昼食</c:v>
                </c:pt>
                <c:pt idx="2">
                  <c:v>夕食</c:v>
                </c:pt>
              </c:strCache>
            </c:strRef>
          </c:cat>
          <c:val>
            <c:numRef>
              <c:f>生活リズム表!$C$39:$C$41</c:f>
              <c:numCache>
                <c:formatCode>General</c:formatCode>
                <c:ptCount val="3"/>
                <c:pt idx="0">
                  <c:v>64</c:v>
                </c:pt>
                <c:pt idx="1">
                  <c:v>73</c:v>
                </c:pt>
                <c:pt idx="2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84-439F-8DC7-46F4F6E3A4AF}"/>
            </c:ext>
          </c:extLst>
        </c:ser>
        <c:ser>
          <c:idx val="1"/>
          <c:order val="1"/>
          <c:tx>
            <c:strRef>
              <c:f>生活リズム表!$D$38</c:f>
              <c:strCache>
                <c:ptCount val="1"/>
                <c:pt idx="0">
                  <c:v>ASD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生活リズム表!$B$39:$B$41</c:f>
              <c:strCache>
                <c:ptCount val="3"/>
                <c:pt idx="0">
                  <c:v>朝食</c:v>
                </c:pt>
                <c:pt idx="1">
                  <c:v>昼食</c:v>
                </c:pt>
                <c:pt idx="2">
                  <c:v>夕食</c:v>
                </c:pt>
              </c:strCache>
            </c:strRef>
          </c:cat>
          <c:val>
            <c:numRef>
              <c:f>生活リズム表!$D$39:$D$41</c:f>
              <c:numCache>
                <c:formatCode>General</c:formatCode>
                <c:ptCount val="3"/>
                <c:pt idx="0">
                  <c:v>87</c:v>
                </c:pt>
                <c:pt idx="1">
                  <c:v>83</c:v>
                </c:pt>
                <c:pt idx="2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84-439F-8DC7-46F4F6E3A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7441848"/>
        <c:axId val="327442240"/>
      </c:barChart>
      <c:catAx>
        <c:axId val="327441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442240"/>
        <c:crosses val="autoZero"/>
        <c:auto val="1"/>
        <c:lblAlgn val="ctr"/>
        <c:lblOffset val="100"/>
        <c:noMultiLvlLbl val="0"/>
      </c:catAx>
      <c:valAx>
        <c:axId val="32744224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441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391688538932637"/>
          <c:y val="3.4476536491807089E-3"/>
          <c:w val="0.30827712160979875"/>
          <c:h val="8.6207499924578407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生活リズム表!$C$42</c:f>
              <c:strCache>
                <c:ptCount val="1"/>
                <c:pt idx="0">
                  <c:v>GP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生活リズム表!$B$43:$B$45</c:f>
              <c:strCache>
                <c:ptCount val="3"/>
                <c:pt idx="0">
                  <c:v>朝食</c:v>
                </c:pt>
                <c:pt idx="1">
                  <c:v>昼食</c:v>
                </c:pt>
                <c:pt idx="2">
                  <c:v>夕食</c:v>
                </c:pt>
              </c:strCache>
            </c:strRef>
          </c:cat>
          <c:val>
            <c:numRef>
              <c:f>生活リズム表!$C$43:$C$45</c:f>
              <c:numCache>
                <c:formatCode>General</c:formatCode>
                <c:ptCount val="3"/>
                <c:pt idx="0">
                  <c:v>56</c:v>
                </c:pt>
                <c:pt idx="1">
                  <c:v>70</c:v>
                </c:pt>
                <c:pt idx="2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01-4DE8-9779-77FA42D2E3CA}"/>
            </c:ext>
          </c:extLst>
        </c:ser>
        <c:ser>
          <c:idx val="1"/>
          <c:order val="1"/>
          <c:tx>
            <c:strRef>
              <c:f>生活リズム表!$D$42</c:f>
              <c:strCache>
                <c:ptCount val="1"/>
                <c:pt idx="0">
                  <c:v>ASD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生活リズム表!$B$43:$B$45</c:f>
              <c:strCache>
                <c:ptCount val="3"/>
                <c:pt idx="0">
                  <c:v>朝食</c:v>
                </c:pt>
                <c:pt idx="1">
                  <c:v>昼食</c:v>
                </c:pt>
                <c:pt idx="2">
                  <c:v>夕食</c:v>
                </c:pt>
              </c:strCache>
            </c:strRef>
          </c:cat>
          <c:val>
            <c:numRef>
              <c:f>生活リズム表!$D$43:$D$45</c:f>
              <c:numCache>
                <c:formatCode>General</c:formatCode>
                <c:ptCount val="3"/>
                <c:pt idx="0">
                  <c:v>81</c:v>
                </c:pt>
                <c:pt idx="1">
                  <c:v>91</c:v>
                </c:pt>
                <c:pt idx="2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01-4DE8-9779-77FA42D2E3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7443024"/>
        <c:axId val="327443416"/>
      </c:barChart>
      <c:catAx>
        <c:axId val="32744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443416"/>
        <c:crosses val="autoZero"/>
        <c:auto val="1"/>
        <c:lblAlgn val="ctr"/>
        <c:lblOffset val="100"/>
        <c:noMultiLvlLbl val="0"/>
      </c:catAx>
      <c:valAx>
        <c:axId val="32744341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744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47244094488189"/>
          <c:y val="1.4655822591305566E-3"/>
          <c:w val="0.28883267716535432"/>
          <c:h val="8.8933428775948467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941" cy="494186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6424" y="0"/>
            <a:ext cx="2920941" cy="494186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>
              <a:defRPr sz="1200"/>
            </a:lvl1pPr>
          </a:lstStyle>
          <a:p>
            <a:fld id="{D21C625D-A5E2-4BE0-81AA-CB083C496338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8477"/>
            <a:ext cx="2920941" cy="494186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6424" y="9378477"/>
            <a:ext cx="2920941" cy="494186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>
              <a:defRPr sz="1200"/>
            </a:lvl1pPr>
          </a:lstStyle>
          <a:p>
            <a:fld id="{90274452-CB04-471E-8E0B-213BCEABC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025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86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42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84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10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65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06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60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92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7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0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20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F9103-ADB3-4F0B-8687-68AC60D57D6C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D4567-D1B4-4FB3-B320-71FBF354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31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F01FC0C2-7862-41C9-BD20-90168771B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531" y="1092727"/>
            <a:ext cx="11180937" cy="356319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1284441-CFC8-46D1-A8B6-C597C1ECF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814" y="1668679"/>
            <a:ext cx="10211048" cy="2679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ja-JP" sz="40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自閉スペクトラム症の長期追跡調査</a:t>
            </a:r>
            <a:r>
              <a:rPr lang="en-US" altLang="ja-JP" sz="40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0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：</a:t>
            </a:r>
            <a:endParaRPr lang="en-US" altLang="ja-JP" sz="40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40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0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社会生活基本調査を用いた</a:t>
            </a:r>
            <a:endParaRPr lang="en-US" altLang="ja-JP" sz="40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4000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40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新たな心理社会的転帰尺度の開発</a:t>
            </a:r>
            <a:endParaRPr lang="ja-JP" altLang="en-US" sz="40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67C7FE1-CB68-4FE4-9EBC-28C2B67ED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48" y="5231870"/>
            <a:ext cx="6937452" cy="139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横浜市総合リハビリテーションセンター</a:t>
            </a:r>
            <a:endParaRPr lang="en-US" altLang="ja-JP" sz="28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発達精神科　岩佐光章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5EBC6D23-2421-4EF6-B923-66D53C6F6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531" y="475312"/>
            <a:ext cx="9038291" cy="725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en-US" altLang="ja-JP" sz="2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R2</a:t>
            </a:r>
            <a:r>
              <a:rPr lang="ja-JP" altLang="en-US" sz="2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2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統計センター研究集会</a:t>
            </a:r>
          </a:p>
        </p:txBody>
      </p:sp>
    </p:spTree>
    <p:extLst>
      <p:ext uri="{BB962C8B-B14F-4D97-AF65-F5344CB8AC3E}">
        <p14:creationId xmlns:p14="http://schemas.microsoft.com/office/powerpoint/2010/main" val="196391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1D121AB8-6A2D-4305-9F70-69D86C2A7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957" y="5538466"/>
            <a:ext cx="6718852" cy="114328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854476" y="5371248"/>
            <a:ext cx="10483045" cy="1143281"/>
          </a:xfrm>
        </p:spPr>
        <p:txBody>
          <a:bodyPr>
            <a:noAutofit/>
          </a:bodyPr>
          <a:lstStyle/>
          <a:p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年間の収入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98590155-F3D4-4D33-A942-8542219477F9}"/>
              </a:ext>
            </a:extLst>
          </p:cNvPr>
          <p:cNvSpPr txBox="1">
            <a:spLocks/>
          </p:cNvSpPr>
          <p:nvPr/>
        </p:nvSpPr>
        <p:spPr>
          <a:xfrm>
            <a:off x="8626832" y="1395564"/>
            <a:ext cx="3422510" cy="5403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χ2 (7)= 63.3, p&lt;.001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0241EA5-986C-4386-9C44-43FA3037B0F6}"/>
              </a:ext>
            </a:extLst>
          </p:cNvPr>
          <p:cNvSpPr txBox="1">
            <a:spLocks/>
          </p:cNvSpPr>
          <p:nvPr/>
        </p:nvSpPr>
        <p:spPr>
          <a:xfrm>
            <a:off x="8626832" y="2286733"/>
            <a:ext cx="3422510" cy="1143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収入がある人のうち</a:t>
            </a:r>
            <a:r>
              <a:rPr lang="en-US" altLang="ja-JP" sz="3200" dirty="0"/>
              <a:t>200</a:t>
            </a:r>
            <a:r>
              <a:rPr lang="ja-JP" altLang="en-US" sz="3200" dirty="0"/>
              <a:t>万</a:t>
            </a:r>
            <a:r>
              <a:rPr lang="en-US" altLang="ja-JP" sz="3200" dirty="0"/>
              <a:t>/</a:t>
            </a:r>
            <a:r>
              <a:rPr lang="ja-JP" altLang="en-US" sz="3200" dirty="0"/>
              <a:t>年以下</a:t>
            </a:r>
            <a:endParaRPr lang="en-US" altLang="ja-JP" sz="32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255BB466-9BE4-4F56-A03A-B20DF08EA14C}"/>
              </a:ext>
            </a:extLst>
          </p:cNvPr>
          <p:cNvSpPr txBox="1">
            <a:spLocks/>
          </p:cNvSpPr>
          <p:nvPr/>
        </p:nvSpPr>
        <p:spPr>
          <a:xfrm>
            <a:off x="8626832" y="3438899"/>
            <a:ext cx="3830211" cy="6307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/>
              <a:t>GP 48%, ASD 72%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D6E7DDE0-5CC4-484A-9918-FAD7A7BA04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0071687"/>
              </p:ext>
            </p:extLst>
          </p:nvPr>
        </p:nvGraphicFramePr>
        <p:xfrm>
          <a:off x="549939" y="444281"/>
          <a:ext cx="7912417" cy="4576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7F0A90C4-83EF-486A-920E-764C7BA2EA97}"/>
              </a:ext>
            </a:extLst>
          </p:cNvPr>
          <p:cNvSpPr txBox="1">
            <a:spLocks/>
          </p:cNvSpPr>
          <p:nvPr/>
        </p:nvSpPr>
        <p:spPr>
          <a:xfrm>
            <a:off x="8544593" y="354384"/>
            <a:ext cx="3422510" cy="1143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/>
              <a:t>ASD</a:t>
            </a:r>
            <a:r>
              <a:rPr lang="ja-JP" altLang="en-US" sz="3200" dirty="0"/>
              <a:t>群の方が収入が少ない</a:t>
            </a:r>
            <a:endParaRPr lang="en-US" altLang="ja-JP" sz="3200" dirty="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FEFDD4DA-8A6F-4D43-9733-8CCB97B63BFC}"/>
              </a:ext>
            </a:extLst>
          </p:cNvPr>
          <p:cNvSpPr txBox="1">
            <a:spLocks/>
          </p:cNvSpPr>
          <p:nvPr/>
        </p:nvSpPr>
        <p:spPr>
          <a:xfrm>
            <a:off x="8626832" y="3960805"/>
            <a:ext cx="4068751" cy="5520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χ2 (1)= 3.0, p&lt;.001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AD5513-4CA9-4FB8-A657-F0299E2D00B2}"/>
              </a:ext>
            </a:extLst>
          </p:cNvPr>
          <p:cNvSpPr txBox="1">
            <a:spLocks/>
          </p:cNvSpPr>
          <p:nvPr/>
        </p:nvSpPr>
        <p:spPr>
          <a:xfrm>
            <a:off x="854476" y="3247991"/>
            <a:ext cx="446698" cy="5062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000" dirty="0"/>
              <a:t>%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2D936BA5-6C6E-4104-A2E2-427F1792BA24}"/>
              </a:ext>
            </a:extLst>
          </p:cNvPr>
          <p:cNvSpPr txBox="1">
            <a:spLocks/>
          </p:cNvSpPr>
          <p:nvPr/>
        </p:nvSpPr>
        <p:spPr>
          <a:xfrm>
            <a:off x="2305267" y="3969194"/>
            <a:ext cx="955380" cy="2110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万</a:t>
            </a:r>
            <a:r>
              <a:rPr lang="en-US" altLang="ja-JP" sz="1600" dirty="0"/>
              <a:t>/</a:t>
            </a:r>
            <a:r>
              <a:rPr lang="ja-JP" altLang="en-US" sz="1600" dirty="0"/>
              <a:t>年</a:t>
            </a:r>
            <a:endParaRPr lang="en-US" altLang="ja-JP" sz="1600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B93403BA-EFFC-4FA2-B4C4-F5C0F27F9178}"/>
              </a:ext>
            </a:extLst>
          </p:cNvPr>
          <p:cNvSpPr txBox="1">
            <a:spLocks/>
          </p:cNvSpPr>
          <p:nvPr/>
        </p:nvSpPr>
        <p:spPr>
          <a:xfrm>
            <a:off x="7626246" y="3969194"/>
            <a:ext cx="955380" cy="2110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万</a:t>
            </a:r>
            <a:r>
              <a:rPr lang="en-US" altLang="ja-JP" sz="1600" dirty="0"/>
              <a:t>/</a:t>
            </a:r>
            <a:r>
              <a:rPr lang="ja-JP" altLang="en-US" sz="1600" dirty="0"/>
              <a:t>年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5237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2">
            <a:extLst>
              <a:ext uri="{FF2B5EF4-FFF2-40B4-BE49-F238E27FC236}">
                <a16:creationId xmlns:a16="http://schemas.microsoft.com/office/drawing/2014/main" id="{97951335-9A4B-416D-9DA1-5416A3743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992" y="292982"/>
            <a:ext cx="9303007" cy="118018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54440"/>
              </p:ext>
            </p:extLst>
          </p:nvPr>
        </p:nvGraphicFramePr>
        <p:xfrm>
          <a:off x="624928" y="1616797"/>
          <a:ext cx="4572000" cy="402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1444495" y="127320"/>
            <a:ext cx="9144000" cy="1143281"/>
          </a:xfrm>
        </p:spPr>
        <p:txBody>
          <a:bodyPr>
            <a:normAutofit fontScale="90000"/>
          </a:bodyPr>
          <a:lstStyle/>
          <a:p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家事（食事の準備、掃除、洗濯）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062196" y="5577041"/>
            <a:ext cx="3722173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家事</a:t>
            </a:r>
            <a:r>
              <a:rPr lang="ja-JP" altLang="en-US" sz="2800" dirty="0"/>
              <a:t>をした</a:t>
            </a:r>
            <a:r>
              <a:rPr lang="ja-JP" altLang="en-US" sz="3200" dirty="0"/>
              <a:t>人</a:t>
            </a:r>
            <a:r>
              <a:rPr lang="ja-JP" altLang="en-US" sz="2800" dirty="0"/>
              <a:t>の</a:t>
            </a:r>
            <a:r>
              <a:rPr lang="ja-JP" altLang="en-US" sz="3200" dirty="0"/>
              <a:t>割合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7209229" y="5603354"/>
            <a:ext cx="4904830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家事</a:t>
            </a:r>
            <a:r>
              <a:rPr lang="ja-JP" altLang="en-US" sz="2800" dirty="0"/>
              <a:t>をした</a:t>
            </a:r>
            <a:r>
              <a:rPr lang="ja-JP" altLang="en-US" sz="3200" dirty="0"/>
              <a:t>時間の平均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759399" y="1664005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%</a:t>
            </a:r>
            <a:endParaRPr lang="ja-JP" altLang="en-US" sz="2800" dirty="0"/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6743342" y="1875723"/>
            <a:ext cx="917002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min</a:t>
            </a:r>
            <a:endParaRPr lang="ja-JP" altLang="en-US" sz="2800" dirty="0"/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517424"/>
              </p:ext>
            </p:extLst>
          </p:nvPr>
        </p:nvGraphicFramePr>
        <p:xfrm>
          <a:off x="6860601" y="1616797"/>
          <a:ext cx="4572000" cy="402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2541DC-D2C8-46BC-9250-DAE1BCF3DBF7}"/>
              </a:ext>
            </a:extLst>
          </p:cNvPr>
          <p:cNvSpPr txBox="1"/>
          <p:nvPr/>
        </p:nvSpPr>
        <p:spPr>
          <a:xfrm>
            <a:off x="8702370" y="5194457"/>
            <a:ext cx="107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平日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259846B-15EF-427B-8D66-B45D3F9183F3}"/>
              </a:ext>
            </a:extLst>
          </p:cNvPr>
          <p:cNvSpPr txBox="1"/>
          <p:nvPr/>
        </p:nvSpPr>
        <p:spPr>
          <a:xfrm>
            <a:off x="10251028" y="5194457"/>
            <a:ext cx="107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日曜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864FF8A-33F8-47BC-88A5-2BBD778EF98A}"/>
              </a:ext>
            </a:extLst>
          </p:cNvPr>
          <p:cNvSpPr txBox="1"/>
          <p:nvPr/>
        </p:nvSpPr>
        <p:spPr>
          <a:xfrm>
            <a:off x="1930157" y="1534852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&lt;.01</a:t>
            </a:r>
            <a:endParaRPr kumimoji="1" lang="ja-JP" altLang="en-US" sz="1600" dirty="0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C6D044F-A619-4A23-834C-4C6E7F796C6C}"/>
              </a:ext>
            </a:extLst>
          </p:cNvPr>
          <p:cNvGrpSpPr/>
          <p:nvPr/>
        </p:nvGrpSpPr>
        <p:grpSpPr>
          <a:xfrm rot="5400000" flipH="1">
            <a:off x="2013171" y="1530382"/>
            <a:ext cx="103772" cy="646331"/>
            <a:chOff x="2458280" y="2100860"/>
            <a:chExt cx="186624" cy="868018"/>
          </a:xfrm>
        </p:grpSpPr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CE28B68E-355F-4C34-851C-D90E03C82A09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10866B9-8A6F-4810-B2A4-33DE9D1364F5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17BA3CCC-0591-47BE-A8DB-05407784F6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8BAB3C6-B2DA-420E-A810-FA102A2B56C4}"/>
              </a:ext>
            </a:extLst>
          </p:cNvPr>
          <p:cNvSpPr txBox="1"/>
          <p:nvPr/>
        </p:nvSpPr>
        <p:spPr>
          <a:xfrm>
            <a:off x="3918936" y="1539022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&lt;.01</a:t>
            </a:r>
            <a:endParaRPr kumimoji="1" lang="ja-JP" altLang="en-US" sz="1600"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E0B8715-AAEC-41BA-A01B-D9B7456F20B1}"/>
              </a:ext>
            </a:extLst>
          </p:cNvPr>
          <p:cNvGrpSpPr/>
          <p:nvPr/>
        </p:nvGrpSpPr>
        <p:grpSpPr>
          <a:xfrm rot="5400000" flipH="1">
            <a:off x="4003792" y="1527848"/>
            <a:ext cx="100089" cy="646331"/>
            <a:chOff x="2458280" y="2100860"/>
            <a:chExt cx="186624" cy="868018"/>
          </a:xfrm>
        </p:grpSpPr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28858227-7806-4D61-99D4-A9094B65F3AC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EBC501CC-BCC3-4A0C-A054-6955A25E3A18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F0BDF55C-9FD9-4289-AC98-56817F6245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89FC42F-A0A7-48FB-B1E1-3EF38AD2C713}"/>
              </a:ext>
            </a:extLst>
          </p:cNvPr>
          <p:cNvSpPr txBox="1"/>
          <p:nvPr/>
        </p:nvSpPr>
        <p:spPr>
          <a:xfrm>
            <a:off x="7955376" y="3170782"/>
            <a:ext cx="728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&lt;.01</a:t>
            </a:r>
            <a:endParaRPr kumimoji="1" lang="ja-JP" altLang="en-US" sz="1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D645DAF-4403-4B88-9789-2EE34AF3AC16}"/>
              </a:ext>
            </a:extLst>
          </p:cNvPr>
          <p:cNvGrpSpPr/>
          <p:nvPr/>
        </p:nvGrpSpPr>
        <p:grpSpPr>
          <a:xfrm flipH="1">
            <a:off x="8564601" y="3000627"/>
            <a:ext cx="259114" cy="1730764"/>
            <a:chOff x="2458280" y="2100860"/>
            <a:chExt cx="186624" cy="868018"/>
          </a:xfrm>
        </p:grpSpPr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172CED91-1855-4732-BA15-89F133B98360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6973252F-77A8-4E5A-A87F-3A91765E67C5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339CD0A7-C146-409A-9131-D9597C2809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E9765A7-624F-40B6-A4E0-90775279E296}"/>
              </a:ext>
            </a:extLst>
          </p:cNvPr>
          <p:cNvSpPr txBox="1"/>
          <p:nvPr/>
        </p:nvSpPr>
        <p:spPr>
          <a:xfrm>
            <a:off x="9500337" y="2527299"/>
            <a:ext cx="728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&lt;.01</a:t>
            </a:r>
            <a:endParaRPr kumimoji="1" lang="ja-JP" altLang="en-US" sz="1600" dirty="0"/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EC2B0E92-6EAD-40BC-B7A5-9681EA5D251C}"/>
              </a:ext>
            </a:extLst>
          </p:cNvPr>
          <p:cNvGrpSpPr/>
          <p:nvPr/>
        </p:nvGrpSpPr>
        <p:grpSpPr>
          <a:xfrm flipH="1">
            <a:off x="10109562" y="2357144"/>
            <a:ext cx="200142" cy="1457473"/>
            <a:chOff x="2458280" y="2100860"/>
            <a:chExt cx="186624" cy="868018"/>
          </a:xfrm>
        </p:grpSpPr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396C1869-C6DE-43A6-8883-394F841E0C61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DB3D9152-3149-4DF2-A2F5-69738BD04CD7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76FFD26A-4804-4288-9D02-2534EF6C73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64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8DDDCE6B-60FC-4AA7-87F6-7AC874DC4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043" y="5401152"/>
            <a:ext cx="5605670" cy="114328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4238777" y="5194081"/>
            <a:ext cx="3714445" cy="1143281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睡 眠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085492" y="4311089"/>
            <a:ext cx="3965707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睡眠</a:t>
            </a:r>
            <a:r>
              <a:rPr lang="ja-JP" altLang="en-US" sz="2800" dirty="0"/>
              <a:t>をとった</a:t>
            </a:r>
            <a:r>
              <a:rPr lang="ja-JP" altLang="en-US" sz="3200" dirty="0"/>
              <a:t>人</a:t>
            </a:r>
            <a:r>
              <a:rPr lang="ja-JP" altLang="en-US" sz="2800" dirty="0"/>
              <a:t>の</a:t>
            </a:r>
            <a:r>
              <a:rPr lang="ja-JP" altLang="en-US" sz="3200" dirty="0"/>
              <a:t>割合</a:t>
            </a: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7215015" y="4299092"/>
            <a:ext cx="3965707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睡眠時間</a:t>
            </a:r>
            <a:r>
              <a:rPr lang="ja-JP" altLang="en-US" sz="2800" dirty="0"/>
              <a:t>の</a:t>
            </a:r>
            <a:r>
              <a:rPr lang="ja-JP" altLang="en-US" sz="3200" dirty="0"/>
              <a:t>平均</a:t>
            </a: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454406"/>
              </p:ext>
            </p:extLst>
          </p:nvPr>
        </p:nvGraphicFramePr>
        <p:xfrm>
          <a:off x="717134" y="1092278"/>
          <a:ext cx="4572000" cy="3326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41A2F283-6B32-4F55-9C10-5B8805939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184061"/>
              </p:ext>
            </p:extLst>
          </p:nvPr>
        </p:nvGraphicFramePr>
        <p:xfrm>
          <a:off x="6453368" y="1092277"/>
          <a:ext cx="4572000" cy="3326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タイトル 1"/>
          <p:cNvSpPr txBox="1">
            <a:spLocks/>
          </p:cNvSpPr>
          <p:nvPr/>
        </p:nvSpPr>
        <p:spPr>
          <a:xfrm>
            <a:off x="6450522" y="1009150"/>
            <a:ext cx="917002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/>
              <a:t>分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947969" y="1077636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%</a:t>
            </a:r>
            <a:endParaRPr lang="ja-JP" altLang="en-US" sz="28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230B1AF-C322-4DB1-BF04-0DECE6F2E2AE}"/>
              </a:ext>
            </a:extLst>
          </p:cNvPr>
          <p:cNvSpPr txBox="1">
            <a:spLocks/>
          </p:cNvSpPr>
          <p:nvPr/>
        </p:nvSpPr>
        <p:spPr>
          <a:xfrm>
            <a:off x="8280867" y="3992810"/>
            <a:ext cx="917002" cy="328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平日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4703346A-A215-4BBC-A7E4-4C28A85294E7}"/>
              </a:ext>
            </a:extLst>
          </p:cNvPr>
          <p:cNvSpPr txBox="1">
            <a:spLocks/>
          </p:cNvSpPr>
          <p:nvPr/>
        </p:nvSpPr>
        <p:spPr>
          <a:xfrm>
            <a:off x="9903602" y="3992810"/>
            <a:ext cx="917002" cy="328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日曜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D006341-FED3-4596-994E-C29A9C531D7B}"/>
              </a:ext>
            </a:extLst>
          </p:cNvPr>
          <p:cNvSpPr txBox="1">
            <a:spLocks/>
          </p:cNvSpPr>
          <p:nvPr/>
        </p:nvSpPr>
        <p:spPr>
          <a:xfrm>
            <a:off x="979813" y="515599"/>
            <a:ext cx="7759555" cy="5134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/>
              <a:t>ASD</a:t>
            </a:r>
            <a:r>
              <a:rPr lang="ja-JP" altLang="en-US" sz="2400" dirty="0"/>
              <a:t>群（</a:t>
            </a:r>
            <a:r>
              <a:rPr lang="en-US" altLang="ja-JP" sz="2400" dirty="0"/>
              <a:t>168</a:t>
            </a:r>
            <a:r>
              <a:rPr lang="ja-JP" altLang="en-US" sz="2400" dirty="0"/>
              <a:t>名）で向精神薬の服用</a:t>
            </a:r>
            <a:r>
              <a:rPr lang="en-US" altLang="ja-JP" sz="2400" dirty="0"/>
              <a:t> 45</a:t>
            </a:r>
            <a:r>
              <a:rPr lang="ja-JP" altLang="en-US" sz="2400" dirty="0"/>
              <a:t>名　（うち睡眠薬</a:t>
            </a:r>
            <a:r>
              <a:rPr lang="en-US" altLang="ja-JP" sz="2400" dirty="0"/>
              <a:t>7</a:t>
            </a:r>
            <a:r>
              <a:rPr lang="ja-JP" altLang="en-US" sz="2400" dirty="0"/>
              <a:t>名）</a:t>
            </a:r>
          </a:p>
        </p:txBody>
      </p:sp>
    </p:spTree>
    <p:extLst>
      <p:ext uri="{BB962C8B-B14F-4D97-AF65-F5344CB8AC3E}">
        <p14:creationId xmlns:p14="http://schemas.microsoft.com/office/powerpoint/2010/main" val="151087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99410EE7-DE39-4A57-8B6F-102AAED30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355" y="5321387"/>
            <a:ext cx="5605670" cy="114328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1477152" y="5129610"/>
            <a:ext cx="9144000" cy="1143281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食 事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593631"/>
              </p:ext>
            </p:extLst>
          </p:nvPr>
        </p:nvGraphicFramePr>
        <p:xfrm>
          <a:off x="1085304" y="541430"/>
          <a:ext cx="4572000" cy="3945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0058621"/>
              </p:ext>
            </p:extLst>
          </p:nvPr>
        </p:nvGraphicFramePr>
        <p:xfrm>
          <a:off x="6585150" y="541430"/>
          <a:ext cx="4572000" cy="3945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990349" y="4423502"/>
            <a:ext cx="6108271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/>
              <a:t>食事</a:t>
            </a:r>
            <a:r>
              <a:rPr lang="ja-JP" altLang="en-US" sz="3200" dirty="0"/>
              <a:t>をとった</a:t>
            </a:r>
            <a:r>
              <a:rPr lang="ja-JP" altLang="en-US" sz="3600" dirty="0"/>
              <a:t>割合（平日）</a:t>
            </a: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493026" y="4423501"/>
            <a:ext cx="6108271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/>
              <a:t>食事</a:t>
            </a:r>
            <a:r>
              <a:rPr lang="ja-JP" altLang="en-US" sz="3200" dirty="0"/>
              <a:t>をとった</a:t>
            </a:r>
            <a:r>
              <a:rPr lang="ja-JP" altLang="en-US" sz="3600" dirty="0"/>
              <a:t>割合（日曜）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87552" y="323124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%</a:t>
            </a:r>
            <a:endParaRPr lang="ja-JP" altLang="en-US" sz="2800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6190229" y="541430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%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9677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91D01E9F-4000-48C8-B1FE-F01AE1DE5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051" y="5491546"/>
            <a:ext cx="5605670" cy="114328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1" name="グラフ 20">
            <a:extLst>
              <a:ext uri="{FF2B5EF4-FFF2-40B4-BE49-F238E27FC236}">
                <a16:creationId xmlns:a16="http://schemas.microsoft.com/office/drawing/2014/main" id="{77BC9025-84CB-45BB-95D4-6DBBE27908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488168"/>
              </p:ext>
            </p:extLst>
          </p:nvPr>
        </p:nvGraphicFramePr>
        <p:xfrm>
          <a:off x="6328029" y="409997"/>
          <a:ext cx="4572000" cy="4262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3524384" y="5372442"/>
            <a:ext cx="4904836" cy="1143281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風 呂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id="{76E0395D-0FE0-4778-B207-0B385E88C6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368287"/>
              </p:ext>
            </p:extLst>
          </p:nvPr>
        </p:nvGraphicFramePr>
        <p:xfrm>
          <a:off x="792118" y="409998"/>
          <a:ext cx="4572000" cy="4262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タイトル 1"/>
          <p:cNvSpPr txBox="1">
            <a:spLocks/>
          </p:cNvSpPr>
          <p:nvPr/>
        </p:nvSpPr>
        <p:spPr>
          <a:xfrm>
            <a:off x="957333" y="335542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/>
              <a:t>%</a:t>
            </a:r>
            <a:endParaRPr lang="ja-JP" altLang="en-US" sz="24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AF9FE8CE-859E-4EC2-A916-4715C13628B6}"/>
              </a:ext>
            </a:extLst>
          </p:cNvPr>
          <p:cNvSpPr txBox="1">
            <a:spLocks/>
          </p:cNvSpPr>
          <p:nvPr/>
        </p:nvSpPr>
        <p:spPr>
          <a:xfrm>
            <a:off x="6328029" y="319470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/>
              <a:t>分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E123290C-5022-45B6-AE76-BBD228F64B34}"/>
              </a:ext>
            </a:extLst>
          </p:cNvPr>
          <p:cNvSpPr txBox="1">
            <a:spLocks/>
          </p:cNvSpPr>
          <p:nvPr/>
        </p:nvSpPr>
        <p:spPr>
          <a:xfrm>
            <a:off x="8251716" y="4217232"/>
            <a:ext cx="605594" cy="3582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平日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B25331E-87FB-4414-9999-5B6D27E605AB}"/>
              </a:ext>
            </a:extLst>
          </p:cNvPr>
          <p:cNvSpPr txBox="1">
            <a:spLocks/>
          </p:cNvSpPr>
          <p:nvPr/>
        </p:nvSpPr>
        <p:spPr>
          <a:xfrm>
            <a:off x="9821221" y="4226335"/>
            <a:ext cx="605594" cy="3582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日曜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FA7F57F-66EA-4042-928C-83ED54D68706}"/>
              </a:ext>
            </a:extLst>
          </p:cNvPr>
          <p:cNvSpPr txBox="1">
            <a:spLocks/>
          </p:cNvSpPr>
          <p:nvPr/>
        </p:nvSpPr>
        <p:spPr>
          <a:xfrm>
            <a:off x="1130501" y="4592208"/>
            <a:ext cx="4787765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/>
              <a:t>入浴</a:t>
            </a:r>
            <a:r>
              <a:rPr lang="ja-JP" altLang="en-US" sz="3200" dirty="0"/>
              <a:t>した</a:t>
            </a:r>
            <a:r>
              <a:rPr lang="ja-JP" altLang="en-US" sz="3600" dirty="0"/>
              <a:t>人</a:t>
            </a:r>
            <a:r>
              <a:rPr lang="ja-JP" altLang="en-US" sz="3200" dirty="0"/>
              <a:t>の</a:t>
            </a:r>
            <a:r>
              <a:rPr lang="ja-JP" altLang="en-US" sz="3600" dirty="0"/>
              <a:t>割合</a:t>
            </a: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DD52ADEA-35EA-4497-B2D9-2109D8A2DC60}"/>
              </a:ext>
            </a:extLst>
          </p:cNvPr>
          <p:cNvSpPr txBox="1">
            <a:spLocks/>
          </p:cNvSpPr>
          <p:nvPr/>
        </p:nvSpPr>
        <p:spPr>
          <a:xfrm>
            <a:off x="6908700" y="4620844"/>
            <a:ext cx="3965707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/>
              <a:t>入浴時間</a:t>
            </a:r>
            <a:r>
              <a:rPr lang="ja-JP" altLang="en-US" sz="3200" dirty="0"/>
              <a:t>の</a:t>
            </a:r>
            <a:r>
              <a:rPr lang="ja-JP" altLang="en-US" sz="3600" dirty="0"/>
              <a:t>平均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8EB9763-172C-4F80-864F-A7267C5CFD56}"/>
              </a:ext>
            </a:extLst>
          </p:cNvPr>
          <p:cNvSpPr txBox="1"/>
          <p:nvPr/>
        </p:nvSpPr>
        <p:spPr>
          <a:xfrm>
            <a:off x="1983936" y="19557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&lt;.01</a:t>
            </a:r>
            <a:endParaRPr kumimoji="1" lang="ja-JP" altLang="en-US" sz="1600" dirty="0"/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6E828A2A-1728-440E-A134-66FF68CCA5A0}"/>
              </a:ext>
            </a:extLst>
          </p:cNvPr>
          <p:cNvGrpSpPr/>
          <p:nvPr/>
        </p:nvGrpSpPr>
        <p:grpSpPr>
          <a:xfrm rot="5400000" flipH="1">
            <a:off x="2177092" y="86831"/>
            <a:ext cx="207543" cy="646331"/>
            <a:chOff x="2458280" y="2100860"/>
            <a:chExt cx="186624" cy="868018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288247A5-56F3-4991-8BB4-FB99566F07D9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3A398ED4-CD58-42A4-A465-99B08A864924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502C25DA-E5DA-4C85-A48C-F5B360C119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E715D2-3207-48EB-B841-14B2289BDFA2}"/>
              </a:ext>
            </a:extLst>
          </p:cNvPr>
          <p:cNvSpPr txBox="1"/>
          <p:nvPr/>
        </p:nvSpPr>
        <p:spPr>
          <a:xfrm>
            <a:off x="3967138" y="-17301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&lt;.01</a:t>
            </a:r>
            <a:endParaRPr kumimoji="1" lang="ja-JP" altLang="en-US" sz="1600" dirty="0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8D36EEB-AA00-4EF5-B61C-B4F4A5128BE4}"/>
              </a:ext>
            </a:extLst>
          </p:cNvPr>
          <p:cNvGrpSpPr/>
          <p:nvPr/>
        </p:nvGrpSpPr>
        <p:grpSpPr>
          <a:xfrm rot="5400000" flipH="1">
            <a:off x="4106731" y="46790"/>
            <a:ext cx="207543" cy="646331"/>
            <a:chOff x="2458280" y="2100860"/>
            <a:chExt cx="186624" cy="868018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188FF17-2645-4DFF-8495-F99DEFFF9BD0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5776E266-E064-4502-AB61-7881DBF329AF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77078956-62D0-42DA-9665-8B2303B155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8B7AA8B-B352-458D-A27A-F22742ACDD43}"/>
              </a:ext>
            </a:extLst>
          </p:cNvPr>
          <p:cNvSpPr txBox="1"/>
          <p:nvPr/>
        </p:nvSpPr>
        <p:spPr>
          <a:xfrm>
            <a:off x="7282303" y="2135668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&lt;.01</a:t>
            </a:r>
            <a:endParaRPr kumimoji="1" lang="ja-JP" altLang="en-US" sz="1600"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FAA739DB-0A46-44B4-BD6D-9FF8D5F9CE54}"/>
              </a:ext>
            </a:extLst>
          </p:cNvPr>
          <p:cNvGrpSpPr/>
          <p:nvPr/>
        </p:nvGrpSpPr>
        <p:grpSpPr>
          <a:xfrm flipH="1">
            <a:off x="7891529" y="1965512"/>
            <a:ext cx="207543" cy="646331"/>
            <a:chOff x="2458280" y="2100860"/>
            <a:chExt cx="186624" cy="868018"/>
          </a:xfrm>
        </p:grpSpPr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3E6CBA09-E8C9-4FA4-8DCA-E90FC9BE8E86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A518EDCC-7FF2-435A-97AF-466B2A98D5FC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EC16EB29-ABAD-4A19-A66B-EDAC8DAE4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8DAB573-A7E0-4122-B280-126363A26B68}"/>
              </a:ext>
            </a:extLst>
          </p:cNvPr>
          <p:cNvSpPr txBox="1"/>
          <p:nvPr/>
        </p:nvSpPr>
        <p:spPr>
          <a:xfrm>
            <a:off x="8847243" y="1271123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&lt;.01</a:t>
            </a:r>
            <a:endParaRPr kumimoji="1" lang="ja-JP" altLang="en-US" sz="1600" dirty="0"/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1113ED3-236E-4A18-A734-17F288B430FB}"/>
              </a:ext>
            </a:extLst>
          </p:cNvPr>
          <p:cNvGrpSpPr/>
          <p:nvPr/>
        </p:nvGrpSpPr>
        <p:grpSpPr>
          <a:xfrm flipH="1">
            <a:off x="9456468" y="1100967"/>
            <a:ext cx="207543" cy="1197616"/>
            <a:chOff x="2458280" y="2100860"/>
            <a:chExt cx="186624" cy="868018"/>
          </a:xfrm>
        </p:grpSpPr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2BE9363C-F2C4-45D1-8582-D42125975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EBF87B08-1FDC-4A8D-BC31-440B81FF1E33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737F28F8-C18B-4557-A565-CF8871CA4D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977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257FD431-0539-4D14-9DDA-49C70BB93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05" y="5182917"/>
            <a:ext cx="10899389" cy="146304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8" name="グラフ 27">
            <a:extLst>
              <a:ext uri="{FF2B5EF4-FFF2-40B4-BE49-F238E27FC236}">
                <a16:creationId xmlns:a16="http://schemas.microsoft.com/office/drawing/2014/main" id="{ECEF5441-03D9-44BF-A7AA-A0488CE0C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258845"/>
              </p:ext>
            </p:extLst>
          </p:nvPr>
        </p:nvGraphicFramePr>
        <p:xfrm>
          <a:off x="6847774" y="317104"/>
          <a:ext cx="4572000" cy="402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グラフ 26">
            <a:extLst>
              <a:ext uri="{FF2B5EF4-FFF2-40B4-BE49-F238E27FC236}">
                <a16:creationId xmlns:a16="http://schemas.microsoft.com/office/drawing/2014/main" id="{E11D2B3F-9818-452E-8588-EEB6C825E8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160147"/>
              </p:ext>
            </p:extLst>
          </p:nvPr>
        </p:nvGraphicFramePr>
        <p:xfrm>
          <a:off x="936548" y="317105"/>
          <a:ext cx="4572000" cy="4020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1526925" y="5421023"/>
            <a:ext cx="9138147" cy="1143281"/>
          </a:xfrm>
        </p:spPr>
        <p:txBody>
          <a:bodyPr>
            <a:noAutofit/>
          </a:bodyPr>
          <a:lstStyle/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身辺自立（着替え、歯磨き、髭剃り、明日の準備など）</a:t>
            </a:r>
            <a:endParaRPr kumimoji="1"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342C654-8DF9-43AA-AA9F-8ECB53618837}"/>
              </a:ext>
            </a:extLst>
          </p:cNvPr>
          <p:cNvSpPr txBox="1">
            <a:spLocks/>
          </p:cNvSpPr>
          <p:nvPr/>
        </p:nvSpPr>
        <p:spPr>
          <a:xfrm>
            <a:off x="981475" y="288103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%</a:t>
            </a:r>
            <a:endParaRPr lang="ja-JP" altLang="en-US" sz="2800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3493FBAB-ACC4-4ED5-A7AB-6091553DDEB3}"/>
              </a:ext>
            </a:extLst>
          </p:cNvPr>
          <p:cNvSpPr txBox="1">
            <a:spLocks/>
          </p:cNvSpPr>
          <p:nvPr/>
        </p:nvSpPr>
        <p:spPr>
          <a:xfrm>
            <a:off x="6863693" y="186531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/>
              <a:t>分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8532E582-CE08-4EFF-85F4-821E7D35224F}"/>
              </a:ext>
            </a:extLst>
          </p:cNvPr>
          <p:cNvSpPr txBox="1">
            <a:spLocks/>
          </p:cNvSpPr>
          <p:nvPr/>
        </p:nvSpPr>
        <p:spPr>
          <a:xfrm>
            <a:off x="8623263" y="3855161"/>
            <a:ext cx="605594" cy="3582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平日</a:t>
            </a: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BDFAA606-1304-4704-8C4C-E48CD6629685}"/>
              </a:ext>
            </a:extLst>
          </p:cNvPr>
          <p:cNvSpPr txBox="1">
            <a:spLocks/>
          </p:cNvSpPr>
          <p:nvPr/>
        </p:nvSpPr>
        <p:spPr>
          <a:xfrm>
            <a:off x="10159212" y="3864264"/>
            <a:ext cx="605594" cy="3582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日曜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75C3A0F0-814B-422D-BBA8-1518EDBC300D}"/>
              </a:ext>
            </a:extLst>
          </p:cNvPr>
          <p:cNvSpPr txBox="1">
            <a:spLocks/>
          </p:cNvSpPr>
          <p:nvPr/>
        </p:nvSpPr>
        <p:spPr>
          <a:xfrm>
            <a:off x="1099849" y="4230229"/>
            <a:ext cx="6108271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身辺自立行動</a:t>
            </a:r>
            <a:r>
              <a:rPr lang="ja-JP" altLang="en-US" sz="2800" dirty="0"/>
              <a:t>をした</a:t>
            </a:r>
            <a:r>
              <a:rPr lang="ja-JP" altLang="en-US" sz="3200" dirty="0"/>
              <a:t>割合</a:t>
            </a: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E18727F5-74D7-4FCA-B39D-6F0AE140F66F}"/>
              </a:ext>
            </a:extLst>
          </p:cNvPr>
          <p:cNvSpPr txBox="1">
            <a:spLocks/>
          </p:cNvSpPr>
          <p:nvPr/>
        </p:nvSpPr>
        <p:spPr>
          <a:xfrm>
            <a:off x="6574624" y="4216358"/>
            <a:ext cx="5403273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身辺自立行動</a:t>
            </a:r>
            <a:r>
              <a:rPr lang="ja-JP" altLang="en-US" sz="2800" dirty="0"/>
              <a:t>をした</a:t>
            </a:r>
            <a:r>
              <a:rPr lang="ja-JP" altLang="en-US" sz="3200" dirty="0"/>
              <a:t>平均時間</a:t>
            </a:r>
          </a:p>
        </p:txBody>
      </p:sp>
    </p:spTree>
    <p:extLst>
      <p:ext uri="{BB962C8B-B14F-4D97-AF65-F5344CB8AC3E}">
        <p14:creationId xmlns:p14="http://schemas.microsoft.com/office/powerpoint/2010/main" val="30656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887F71FB-C71D-498C-BBAB-50D47E73A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422" y="5298893"/>
            <a:ext cx="5808921" cy="12798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3159597" y="5185739"/>
            <a:ext cx="5565642" cy="1143281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余暇活動（日曜）</a:t>
            </a:r>
            <a:endParaRPr kumimoji="1"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49" name="グラフ 48">
            <a:extLst>
              <a:ext uri="{FF2B5EF4-FFF2-40B4-BE49-F238E27FC236}">
                <a16:creationId xmlns:a16="http://schemas.microsoft.com/office/drawing/2014/main" id="{427C31BE-08FF-4050-A0A0-FCFC621F24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40851"/>
              </p:ext>
            </p:extLst>
          </p:nvPr>
        </p:nvGraphicFramePr>
        <p:xfrm>
          <a:off x="535057" y="478119"/>
          <a:ext cx="5637623" cy="4019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0" name="タイトル 1">
            <a:extLst>
              <a:ext uri="{FF2B5EF4-FFF2-40B4-BE49-F238E27FC236}">
                <a16:creationId xmlns:a16="http://schemas.microsoft.com/office/drawing/2014/main" id="{D53A804E-27C5-4ACF-82A3-095B22B59739}"/>
              </a:ext>
            </a:extLst>
          </p:cNvPr>
          <p:cNvSpPr txBox="1">
            <a:spLocks/>
          </p:cNvSpPr>
          <p:nvPr/>
        </p:nvSpPr>
        <p:spPr>
          <a:xfrm>
            <a:off x="715655" y="3791957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%</a:t>
            </a:r>
            <a:endParaRPr lang="ja-JP" altLang="en-US" sz="28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66C54F8-D9EC-4A2A-B62A-8773F55E42AC}"/>
              </a:ext>
            </a:extLst>
          </p:cNvPr>
          <p:cNvSpPr txBox="1"/>
          <p:nvPr/>
        </p:nvSpPr>
        <p:spPr>
          <a:xfrm>
            <a:off x="1828107" y="3791957"/>
            <a:ext cx="1331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スポーツ、娯楽＆趣味</a:t>
            </a:r>
            <a:endParaRPr kumimoji="1" lang="ja-JP" altLang="en-US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5D61D9F-E15E-4C31-BA8D-004E358837DE}"/>
              </a:ext>
            </a:extLst>
          </p:cNvPr>
          <p:cNvSpPr txBox="1"/>
          <p:nvPr/>
        </p:nvSpPr>
        <p:spPr>
          <a:xfrm>
            <a:off x="4104018" y="3815413"/>
            <a:ext cx="2088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ゲーム、パソコン、</a:t>
            </a:r>
            <a:r>
              <a:rPr lang="en-US" altLang="ja-JP" dirty="0"/>
              <a:t>TV</a:t>
            </a:r>
            <a:r>
              <a:rPr lang="ja-JP" altLang="en-US" dirty="0"/>
              <a:t>関係</a:t>
            </a:r>
            <a:endParaRPr kumimoji="1"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2D3DB6A-1000-4CF9-8855-A5E1A1D1C79B}"/>
              </a:ext>
            </a:extLst>
          </p:cNvPr>
          <p:cNvSpPr txBox="1"/>
          <p:nvPr/>
        </p:nvSpPr>
        <p:spPr>
          <a:xfrm>
            <a:off x="1964511" y="1270257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&lt;.001</a:t>
            </a:r>
            <a:endParaRPr kumimoji="1" lang="ja-JP" altLang="en-US" sz="1600" dirty="0"/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7AA50A45-D2DB-496E-89B2-BDF1094190AD}"/>
              </a:ext>
            </a:extLst>
          </p:cNvPr>
          <p:cNvGrpSpPr/>
          <p:nvPr/>
        </p:nvGrpSpPr>
        <p:grpSpPr>
          <a:xfrm rot="5400000" flipH="1">
            <a:off x="2300107" y="1300261"/>
            <a:ext cx="107873" cy="724972"/>
            <a:chOff x="2458280" y="2100860"/>
            <a:chExt cx="186624" cy="868018"/>
          </a:xfrm>
        </p:grpSpPr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AF759D2F-AB27-4479-9E95-B6FE43F2A7C7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77117FD3-AC06-4ACF-9B64-76CE09762446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59DB4B64-B3B7-4364-A5AD-4CF60F3A1B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5CD28A4-25BC-4881-9058-F60AB54507EB}"/>
              </a:ext>
            </a:extLst>
          </p:cNvPr>
          <p:cNvSpPr txBox="1"/>
          <p:nvPr/>
        </p:nvSpPr>
        <p:spPr>
          <a:xfrm>
            <a:off x="4542699" y="184130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&lt;.001</a:t>
            </a:r>
            <a:endParaRPr kumimoji="1" lang="ja-JP" altLang="en-US" sz="1600" dirty="0"/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DE2A71DE-64AC-48E2-841D-3CEF5A1C98B7}"/>
              </a:ext>
            </a:extLst>
          </p:cNvPr>
          <p:cNvGrpSpPr/>
          <p:nvPr/>
        </p:nvGrpSpPr>
        <p:grpSpPr>
          <a:xfrm rot="5400000" flipH="1">
            <a:off x="4732015" y="214134"/>
            <a:ext cx="107873" cy="724972"/>
            <a:chOff x="2458280" y="2100860"/>
            <a:chExt cx="186624" cy="868018"/>
          </a:xfrm>
        </p:grpSpPr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BD717B22-D308-48FE-8F2D-5A4DB0DD28D7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D8790F4C-1533-485F-9AD5-44CB6B1D1FAA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42629EE8-BE28-4F0B-B162-3954D549EE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6" name="グラフ 35">
            <a:extLst>
              <a:ext uri="{FF2B5EF4-FFF2-40B4-BE49-F238E27FC236}">
                <a16:creationId xmlns:a16="http://schemas.microsoft.com/office/drawing/2014/main" id="{B5A5E5C3-8BFF-4628-9DF2-AD555BA9A5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259444"/>
              </p:ext>
            </p:extLst>
          </p:nvPr>
        </p:nvGraphicFramePr>
        <p:xfrm>
          <a:off x="6809253" y="492771"/>
          <a:ext cx="5144843" cy="4019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E20045C-480E-482D-A113-3D7132B8E79A}"/>
              </a:ext>
            </a:extLst>
          </p:cNvPr>
          <p:cNvSpPr txBox="1"/>
          <p:nvPr/>
        </p:nvSpPr>
        <p:spPr>
          <a:xfrm>
            <a:off x="9936368" y="1324194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&lt;.001</a:t>
            </a:r>
            <a:endParaRPr kumimoji="1" lang="ja-JP" altLang="en-US" sz="1600"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F49FDC16-F2A1-4518-8F2E-353C3B22B3D5}"/>
              </a:ext>
            </a:extLst>
          </p:cNvPr>
          <p:cNvGrpSpPr/>
          <p:nvPr/>
        </p:nvGrpSpPr>
        <p:grpSpPr>
          <a:xfrm flipH="1">
            <a:off x="10635239" y="1154038"/>
            <a:ext cx="207543" cy="646331"/>
            <a:chOff x="2458280" y="2100860"/>
            <a:chExt cx="186624" cy="868018"/>
          </a:xfrm>
        </p:grpSpPr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F8202651-C988-4484-96C9-F60EB8E3A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53904793-2869-46B6-A212-3109C0FACFF3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1AAA243A-EA5E-41EA-BAFD-E2291923C9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24F0B7C1-4DCA-497E-BA3F-764482BC32C8}"/>
              </a:ext>
            </a:extLst>
          </p:cNvPr>
          <p:cNvSpPr txBox="1"/>
          <p:nvPr/>
        </p:nvSpPr>
        <p:spPr>
          <a:xfrm>
            <a:off x="8680300" y="3728766"/>
            <a:ext cx="1331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スポーツ、娯楽＆趣味</a:t>
            </a:r>
            <a:endParaRPr kumimoji="1" lang="ja-JP" altLang="en-US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D2A7054-BEDE-49FA-AECE-13E28A4AA7CD}"/>
              </a:ext>
            </a:extLst>
          </p:cNvPr>
          <p:cNvSpPr txBox="1"/>
          <p:nvPr/>
        </p:nvSpPr>
        <p:spPr>
          <a:xfrm>
            <a:off x="10374553" y="3734100"/>
            <a:ext cx="2088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ゲーム、パソコン、</a:t>
            </a:r>
            <a:r>
              <a:rPr lang="en-US" altLang="ja-JP" dirty="0"/>
              <a:t>TV</a:t>
            </a:r>
            <a:r>
              <a:rPr lang="ja-JP" altLang="en-US" dirty="0"/>
              <a:t>関係</a:t>
            </a:r>
            <a:endParaRPr kumimoji="1" lang="ja-JP" altLang="en-US" dirty="0"/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9ABBF976-CD8E-4A73-8945-13EF419944E7}"/>
              </a:ext>
            </a:extLst>
          </p:cNvPr>
          <p:cNvSpPr txBox="1">
            <a:spLocks/>
          </p:cNvSpPr>
          <p:nvPr/>
        </p:nvSpPr>
        <p:spPr>
          <a:xfrm>
            <a:off x="6951151" y="3562766"/>
            <a:ext cx="917002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/>
              <a:t>分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0B712A0-AF9B-407F-9BBE-1FFC5C43FE5A}"/>
              </a:ext>
            </a:extLst>
          </p:cNvPr>
          <p:cNvSpPr txBox="1">
            <a:spLocks/>
          </p:cNvSpPr>
          <p:nvPr/>
        </p:nvSpPr>
        <p:spPr>
          <a:xfrm>
            <a:off x="1142165" y="4406119"/>
            <a:ext cx="6108271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/>
              <a:t>活動</a:t>
            </a:r>
            <a:r>
              <a:rPr lang="ja-JP" altLang="en-US" sz="3200" dirty="0"/>
              <a:t>をした</a:t>
            </a:r>
            <a:r>
              <a:rPr lang="ja-JP" altLang="en-US" sz="3600" dirty="0"/>
              <a:t>人</a:t>
            </a:r>
            <a:r>
              <a:rPr lang="ja-JP" altLang="en-US" sz="3200" dirty="0"/>
              <a:t>の</a:t>
            </a:r>
            <a:r>
              <a:rPr lang="ja-JP" altLang="en-US" sz="3600" dirty="0"/>
              <a:t>割合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44FBAFD-6F1E-4E48-8865-9E0A39CDA416}"/>
              </a:ext>
            </a:extLst>
          </p:cNvPr>
          <p:cNvSpPr txBox="1">
            <a:spLocks/>
          </p:cNvSpPr>
          <p:nvPr/>
        </p:nvSpPr>
        <p:spPr>
          <a:xfrm>
            <a:off x="7149581" y="4402621"/>
            <a:ext cx="5069542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/>
              <a:t>活動</a:t>
            </a:r>
            <a:r>
              <a:rPr lang="ja-JP" altLang="en-US" sz="3200" dirty="0"/>
              <a:t>した</a:t>
            </a:r>
            <a:r>
              <a:rPr lang="ja-JP" altLang="en-US" sz="3600" dirty="0"/>
              <a:t>時間</a:t>
            </a:r>
            <a:r>
              <a:rPr lang="ja-JP" altLang="en-US" sz="3200" dirty="0"/>
              <a:t>の</a:t>
            </a:r>
            <a:r>
              <a:rPr lang="ja-JP" altLang="en-US" sz="3600" dirty="0"/>
              <a:t>平均</a:t>
            </a:r>
          </a:p>
        </p:txBody>
      </p:sp>
    </p:spTree>
    <p:extLst>
      <p:ext uri="{BB962C8B-B14F-4D97-AF65-F5344CB8AC3E}">
        <p14:creationId xmlns:p14="http://schemas.microsoft.com/office/powerpoint/2010/main" val="39366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37491D3D-E5E3-4CE1-83D1-FF258E9CC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6252" y="5145551"/>
            <a:ext cx="8617715" cy="146235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2542468" y="5366314"/>
            <a:ext cx="7495398" cy="1143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年以内にやったスポーツ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ASD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と一般人口の比較</a:t>
            </a: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3C061C43-E6A9-494A-A5F2-C926160D82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918251"/>
              </p:ext>
            </p:extLst>
          </p:nvPr>
        </p:nvGraphicFramePr>
        <p:xfrm>
          <a:off x="2872854" y="523529"/>
          <a:ext cx="7162800" cy="4298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1D34B84-AE18-449B-9DDA-AA7567B16188}"/>
              </a:ext>
            </a:extLst>
          </p:cNvPr>
          <p:cNvSpPr txBox="1"/>
          <p:nvPr/>
        </p:nvSpPr>
        <p:spPr>
          <a:xfrm>
            <a:off x="6395110" y="2863392"/>
            <a:ext cx="83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水泳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9B5BF9B-AF48-4EDB-AD21-235BD03F86AB}"/>
              </a:ext>
            </a:extLst>
          </p:cNvPr>
          <p:cNvSpPr txBox="1"/>
          <p:nvPr/>
        </p:nvSpPr>
        <p:spPr>
          <a:xfrm>
            <a:off x="4926841" y="3810800"/>
            <a:ext cx="1123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その他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409F61-BB81-4810-8A9C-7901DB2A9172}"/>
              </a:ext>
            </a:extLst>
          </p:cNvPr>
          <p:cNvSpPr txBox="1"/>
          <p:nvPr/>
        </p:nvSpPr>
        <p:spPr>
          <a:xfrm>
            <a:off x="9619396" y="1959394"/>
            <a:ext cx="257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ウォーキング・軽い体操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E3FE19-F3E3-40B4-BFCC-CAEA8970C5B0}"/>
              </a:ext>
            </a:extLst>
          </p:cNvPr>
          <p:cNvSpPr txBox="1"/>
          <p:nvPr/>
        </p:nvSpPr>
        <p:spPr>
          <a:xfrm>
            <a:off x="6037997" y="1949158"/>
            <a:ext cx="1425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ボーリング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ADF84D3-DAB0-4CF8-ACC8-9A6A4FEEF85C}"/>
              </a:ext>
            </a:extLst>
          </p:cNvPr>
          <p:cNvSpPr txBox="1"/>
          <p:nvPr/>
        </p:nvSpPr>
        <p:spPr>
          <a:xfrm>
            <a:off x="5244151" y="3232724"/>
            <a:ext cx="1983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登山・ハイキング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A90CADC-DCB6-40B1-8B48-B9153A64E2E3}"/>
              </a:ext>
            </a:extLst>
          </p:cNvPr>
          <p:cNvSpPr txBox="1"/>
          <p:nvPr/>
        </p:nvSpPr>
        <p:spPr>
          <a:xfrm>
            <a:off x="5112221" y="3546891"/>
            <a:ext cx="1620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サイクリング</a:t>
            </a:r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F842315-E47C-45E6-B062-7284F460B5F0}"/>
              </a:ext>
            </a:extLst>
          </p:cNvPr>
          <p:cNvSpPr txBox="1"/>
          <p:nvPr/>
        </p:nvSpPr>
        <p:spPr>
          <a:xfrm>
            <a:off x="4643646" y="2992893"/>
            <a:ext cx="1123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スキー</a:t>
            </a:r>
            <a:endParaRPr kumimoji="1" lang="ja-JP" altLang="en-US" dirty="0"/>
          </a:p>
        </p:txBody>
      </p:sp>
      <p:sp>
        <p:nvSpPr>
          <p:cNvPr id="3" name="円/楕円 2"/>
          <p:cNvSpPr>
            <a:spLocks noChangeAspect="1"/>
          </p:cNvSpPr>
          <p:nvPr/>
        </p:nvSpPr>
        <p:spPr>
          <a:xfrm>
            <a:off x="474835" y="2876432"/>
            <a:ext cx="144000" cy="144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>
            <a:spLocks noChangeAspect="1"/>
          </p:cNvSpPr>
          <p:nvPr/>
        </p:nvSpPr>
        <p:spPr>
          <a:xfrm>
            <a:off x="474835" y="3539021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>
            <a:spLocks noChangeAspect="1"/>
          </p:cNvSpPr>
          <p:nvPr/>
        </p:nvSpPr>
        <p:spPr>
          <a:xfrm>
            <a:off x="474835" y="4129610"/>
            <a:ext cx="144000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727802" y="2548840"/>
            <a:ext cx="2543177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一般人口の方が多い</a:t>
            </a: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699045" y="3184213"/>
            <a:ext cx="2543177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ASD</a:t>
            </a:r>
            <a:r>
              <a:rPr lang="ja-JP" altLang="en-US" sz="1600" dirty="0"/>
              <a:t>と一般人口が同等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699044" y="3778715"/>
            <a:ext cx="2543177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ASD</a:t>
            </a:r>
            <a:r>
              <a:rPr lang="ja-JP" altLang="en-US" sz="1600" dirty="0"/>
              <a:t>の方が多い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1767709" y="216474"/>
            <a:ext cx="1696816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一般人口の行動者率（％）</a:t>
            </a: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10035654" y="4256475"/>
            <a:ext cx="1696816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ASD</a:t>
            </a:r>
            <a:r>
              <a:rPr lang="ja-JP" altLang="en-US" sz="1600" dirty="0"/>
              <a:t>群の行動者率（％）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57DC54-EE44-43C1-B34D-A217FC75B7B5}"/>
              </a:ext>
            </a:extLst>
          </p:cNvPr>
          <p:cNvSpPr txBox="1"/>
          <p:nvPr/>
        </p:nvSpPr>
        <p:spPr>
          <a:xfrm>
            <a:off x="4643225" y="2608988"/>
            <a:ext cx="1545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器具を使ったトレーニング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67A11E1-9EBE-4EFA-BFB3-B3A0CB792F7C}"/>
              </a:ext>
            </a:extLst>
          </p:cNvPr>
          <p:cNvSpPr txBox="1"/>
          <p:nvPr/>
        </p:nvSpPr>
        <p:spPr>
          <a:xfrm>
            <a:off x="3910013" y="2415324"/>
            <a:ext cx="932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ジョギング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9B5800-4E1E-4210-97DB-56679845A0F3}"/>
              </a:ext>
            </a:extLst>
          </p:cNvPr>
          <p:cNvSpPr txBox="1"/>
          <p:nvPr/>
        </p:nvSpPr>
        <p:spPr>
          <a:xfrm>
            <a:off x="4059831" y="2932153"/>
            <a:ext cx="80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サッカー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15268D-6FE8-443A-8D4F-75CCF61210BA}"/>
              </a:ext>
            </a:extLst>
          </p:cNvPr>
          <p:cNvSpPr txBox="1"/>
          <p:nvPr/>
        </p:nvSpPr>
        <p:spPr>
          <a:xfrm>
            <a:off x="3633125" y="2975275"/>
            <a:ext cx="80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卓球</a:t>
            </a:r>
          </a:p>
        </p:txBody>
      </p:sp>
    </p:spTree>
    <p:extLst>
      <p:ext uri="{BB962C8B-B14F-4D97-AF65-F5344CB8AC3E}">
        <p14:creationId xmlns:p14="http://schemas.microsoft.com/office/powerpoint/2010/main" val="152015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1A639BC2-1174-4C55-9E8A-1F45F79B53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813723"/>
              </p:ext>
            </p:extLst>
          </p:nvPr>
        </p:nvGraphicFramePr>
        <p:xfrm>
          <a:off x="2786471" y="292919"/>
          <a:ext cx="8571931" cy="4889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D437F0-7B03-4588-A908-A2EFFCDFE979}"/>
              </a:ext>
            </a:extLst>
          </p:cNvPr>
          <p:cNvSpPr txBox="1"/>
          <p:nvPr/>
        </p:nvSpPr>
        <p:spPr>
          <a:xfrm>
            <a:off x="9507992" y="613361"/>
            <a:ext cx="21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CD</a:t>
            </a:r>
            <a:r>
              <a:rPr kumimoji="1" lang="ja-JP" altLang="en-US" dirty="0"/>
              <a:t>・スマホなどに</a:t>
            </a:r>
            <a:endParaRPr kumimoji="1" lang="en-US" altLang="ja-JP" dirty="0"/>
          </a:p>
          <a:p>
            <a:r>
              <a:rPr kumimoji="1" lang="ja-JP" altLang="en-US" dirty="0"/>
              <a:t>よる音楽鑑賞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60DE21-0B5C-4E8E-87CD-F3D52E59E66D}"/>
              </a:ext>
            </a:extLst>
          </p:cNvPr>
          <p:cNvSpPr txBox="1"/>
          <p:nvPr/>
        </p:nvSpPr>
        <p:spPr>
          <a:xfrm>
            <a:off x="8562884" y="1650030"/>
            <a:ext cx="945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ゲーム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739C1C3-B228-4496-AA30-85CF09767C9B}"/>
              </a:ext>
            </a:extLst>
          </p:cNvPr>
          <p:cNvSpPr txBox="1"/>
          <p:nvPr/>
        </p:nvSpPr>
        <p:spPr>
          <a:xfrm>
            <a:off x="7897557" y="4202723"/>
            <a:ext cx="257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その他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C3371C0-EC80-414E-8897-5ECB7AECF49B}"/>
              </a:ext>
            </a:extLst>
          </p:cNvPr>
          <p:cNvSpPr txBox="1"/>
          <p:nvPr/>
        </p:nvSpPr>
        <p:spPr>
          <a:xfrm>
            <a:off x="7010450" y="2396338"/>
            <a:ext cx="3104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遊園地・動植物園・水族館の見学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D03F5CF-2476-4FF4-884F-98D94F2555AE}"/>
              </a:ext>
            </a:extLst>
          </p:cNvPr>
          <p:cNvSpPr txBox="1"/>
          <p:nvPr/>
        </p:nvSpPr>
        <p:spPr>
          <a:xfrm>
            <a:off x="4499832" y="4124804"/>
            <a:ext cx="199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絵画・彫刻の制作</a:t>
            </a:r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C5D50BD-EC3A-4932-9262-BFE5A1B53AF0}"/>
              </a:ext>
            </a:extLst>
          </p:cNvPr>
          <p:cNvSpPr txBox="1"/>
          <p:nvPr/>
        </p:nvSpPr>
        <p:spPr>
          <a:xfrm>
            <a:off x="7365578" y="1370865"/>
            <a:ext cx="1063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カラオケ</a:t>
            </a:r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0A07414-633D-4056-A912-0779526360CE}"/>
              </a:ext>
            </a:extLst>
          </p:cNvPr>
          <p:cNvSpPr txBox="1"/>
          <p:nvPr/>
        </p:nvSpPr>
        <p:spPr>
          <a:xfrm>
            <a:off x="6862601" y="1001533"/>
            <a:ext cx="243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映画館での映画鑑賞</a:t>
            </a:r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370D893-0ED7-4B59-863B-C1F5F6CEF23C}"/>
              </a:ext>
            </a:extLst>
          </p:cNvPr>
          <p:cNvSpPr txBox="1"/>
          <p:nvPr/>
        </p:nvSpPr>
        <p:spPr>
          <a:xfrm>
            <a:off x="4979210" y="909200"/>
            <a:ext cx="1883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映画館以外での映画鑑賞</a:t>
            </a:r>
            <a:endParaRPr kumimoji="1" lang="ja-JP" altLang="en-US" dirty="0"/>
          </a:p>
        </p:txBody>
      </p:sp>
      <p:sp>
        <p:nvSpPr>
          <p:cNvPr id="12" name="円/楕円 11"/>
          <p:cNvSpPr>
            <a:spLocks noChangeAspect="1"/>
          </p:cNvSpPr>
          <p:nvPr/>
        </p:nvSpPr>
        <p:spPr>
          <a:xfrm>
            <a:off x="314084" y="3017972"/>
            <a:ext cx="144000" cy="144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>
            <a:spLocks noChangeAspect="1"/>
          </p:cNvSpPr>
          <p:nvPr/>
        </p:nvSpPr>
        <p:spPr>
          <a:xfrm>
            <a:off x="314084" y="3680561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>
            <a:spLocks noChangeAspect="1"/>
          </p:cNvSpPr>
          <p:nvPr/>
        </p:nvSpPr>
        <p:spPr>
          <a:xfrm>
            <a:off x="314084" y="4271150"/>
            <a:ext cx="144000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567051" y="2690380"/>
            <a:ext cx="2543177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一般人口の方が多い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538294" y="3325753"/>
            <a:ext cx="2543177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ASD</a:t>
            </a:r>
            <a:r>
              <a:rPr lang="ja-JP" altLang="en-US" sz="1600" dirty="0"/>
              <a:t>と一般人口が同等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538293" y="3920255"/>
            <a:ext cx="2543177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ASD</a:t>
            </a:r>
            <a:r>
              <a:rPr lang="ja-JP" altLang="en-US" sz="1600" dirty="0"/>
              <a:t>の方が多い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1678083" y="10451"/>
            <a:ext cx="1696816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/>
              <a:t>一般人口の行動者率（％）</a:t>
            </a: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10363877" y="4202722"/>
            <a:ext cx="1696816" cy="56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ASD</a:t>
            </a:r>
            <a:r>
              <a:rPr lang="ja-JP" altLang="en-US" sz="1600" dirty="0"/>
              <a:t>群の行動者率（％）</a:t>
            </a: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3B9E33AB-81CD-48C6-A874-FBDDDCF64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117" y="5252668"/>
            <a:ext cx="8617715" cy="146235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2820470" y="5460126"/>
            <a:ext cx="7204745" cy="1143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年以内にやった娯楽・趣味</a:t>
            </a: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ASD</a:t>
            </a: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と一般人口の比較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04FE6B2-EE2E-4C67-8156-F13C1F37B678}"/>
              </a:ext>
            </a:extLst>
          </p:cNvPr>
          <p:cNvSpPr txBox="1"/>
          <p:nvPr/>
        </p:nvSpPr>
        <p:spPr>
          <a:xfrm>
            <a:off x="5093100" y="2350171"/>
            <a:ext cx="759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読書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4C8409-130B-447F-BC27-271B6A743FC3}"/>
              </a:ext>
            </a:extLst>
          </p:cNvPr>
          <p:cNvSpPr txBox="1"/>
          <p:nvPr/>
        </p:nvSpPr>
        <p:spPr>
          <a:xfrm>
            <a:off x="4719312" y="2747065"/>
            <a:ext cx="753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38123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53D39633-BD3A-455C-9F38-3B49AA763525}"/>
              </a:ext>
            </a:extLst>
          </p:cNvPr>
          <p:cNvSpPr/>
          <p:nvPr/>
        </p:nvSpPr>
        <p:spPr>
          <a:xfrm>
            <a:off x="8355035" y="2449585"/>
            <a:ext cx="3318990" cy="864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9D26E5E7-FD34-4F07-BB1C-4E8FEE4C70CE}"/>
              </a:ext>
            </a:extLst>
          </p:cNvPr>
          <p:cNvSpPr/>
          <p:nvPr/>
        </p:nvSpPr>
        <p:spPr>
          <a:xfrm>
            <a:off x="4436503" y="2449585"/>
            <a:ext cx="3318990" cy="864066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447DAFA7-6636-4176-ADE1-7325C64F441D}"/>
              </a:ext>
            </a:extLst>
          </p:cNvPr>
          <p:cNvSpPr/>
          <p:nvPr/>
        </p:nvSpPr>
        <p:spPr>
          <a:xfrm>
            <a:off x="671119" y="2449585"/>
            <a:ext cx="3318990" cy="86406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D0DC62-0C5D-47F1-95C9-A93D6ECFA347}"/>
              </a:ext>
            </a:extLst>
          </p:cNvPr>
          <p:cNvSpPr txBox="1"/>
          <p:nvPr/>
        </p:nvSpPr>
        <p:spPr>
          <a:xfrm>
            <a:off x="1046167" y="3677702"/>
            <a:ext cx="30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10</a:t>
            </a:r>
            <a:r>
              <a:rPr kumimoji="1" lang="ja-JP" altLang="en-US" dirty="0"/>
              <a:t>時間以下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％</a:t>
            </a:r>
            <a:endParaRPr kumimoji="1" lang="en-US" altLang="ja-JP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1526BD6-F0F4-493E-94C7-B52FFA8AACE6}"/>
              </a:ext>
            </a:extLst>
          </p:cNvPr>
          <p:cNvSpPr txBox="1"/>
          <p:nvPr/>
        </p:nvSpPr>
        <p:spPr>
          <a:xfrm>
            <a:off x="914400" y="2548924"/>
            <a:ext cx="307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オーストラリア（</a:t>
            </a:r>
            <a:r>
              <a:rPr kumimoji="1" lang="en-US" altLang="ja-JP" dirty="0"/>
              <a:t>Gray, Keating, 2014)N=79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8E35858-8F6F-4A6F-9A82-E7DFC0E83732}"/>
              </a:ext>
            </a:extLst>
          </p:cNvPr>
          <p:cNvSpPr txBox="1"/>
          <p:nvPr/>
        </p:nvSpPr>
        <p:spPr>
          <a:xfrm>
            <a:off x="4558144" y="2548923"/>
            <a:ext cx="30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米国（</a:t>
            </a:r>
            <a:r>
              <a:rPr lang="en-US" altLang="ja-JP" dirty="0"/>
              <a:t>Farley</a:t>
            </a:r>
            <a:r>
              <a:rPr kumimoji="1" lang="en-US" altLang="ja-JP" dirty="0"/>
              <a:t>, 2018)N=</a:t>
            </a:r>
            <a:r>
              <a:rPr lang="en-US" altLang="ja-JP" dirty="0"/>
              <a:t>138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0A9FD3D-2557-4A54-A9FF-4668A6C0108E}"/>
              </a:ext>
            </a:extLst>
          </p:cNvPr>
          <p:cNvSpPr txBox="1"/>
          <p:nvPr/>
        </p:nvSpPr>
        <p:spPr>
          <a:xfrm>
            <a:off x="4774335" y="3539204"/>
            <a:ext cx="307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Little or no time</a:t>
            </a:r>
            <a:r>
              <a:rPr kumimoji="1" lang="ja-JP" altLang="en-US" dirty="0"/>
              <a:t>　</a:t>
            </a:r>
            <a:r>
              <a:rPr kumimoji="1" lang="en-US" altLang="ja-JP" dirty="0"/>
              <a:t>47</a:t>
            </a:r>
            <a:r>
              <a:rPr kumimoji="1" lang="ja-JP" altLang="en-US" dirty="0"/>
              <a:t>％</a:t>
            </a:r>
            <a:endParaRPr kumimoji="1" lang="en-US" altLang="ja-JP" dirty="0"/>
          </a:p>
          <a:p>
            <a:r>
              <a:rPr kumimoji="1" lang="en-US" altLang="ja-JP" dirty="0"/>
              <a:t>10</a:t>
            </a:r>
            <a:r>
              <a:rPr kumimoji="1" lang="ja-JP" altLang="en-US" dirty="0"/>
              <a:t>時間以下　　</a:t>
            </a:r>
            <a:r>
              <a:rPr kumimoji="1" lang="en-US" altLang="ja-JP" dirty="0"/>
              <a:t>20</a:t>
            </a:r>
            <a:r>
              <a:rPr kumimoji="1" lang="ja-JP" altLang="en-US" dirty="0"/>
              <a:t>％</a:t>
            </a:r>
            <a:endParaRPr kumimoji="1"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3FAFB29-193D-43AC-B194-EDA0EBA26A51}"/>
              </a:ext>
            </a:extLst>
          </p:cNvPr>
          <p:cNvSpPr txBox="1"/>
          <p:nvPr/>
        </p:nvSpPr>
        <p:spPr>
          <a:xfrm>
            <a:off x="8476675" y="2563094"/>
            <a:ext cx="30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日本（岩佐</a:t>
            </a:r>
            <a:r>
              <a:rPr kumimoji="1" lang="en-US" altLang="ja-JP" dirty="0"/>
              <a:t>, </a:t>
            </a:r>
            <a:r>
              <a:rPr kumimoji="1" lang="ja-JP" altLang="en-US" dirty="0"/>
              <a:t>本田</a:t>
            </a:r>
            <a:r>
              <a:rPr kumimoji="1" lang="en-US" altLang="ja-JP" dirty="0"/>
              <a:t>, 2020)N=</a:t>
            </a:r>
            <a:r>
              <a:rPr lang="en-US" altLang="ja-JP" dirty="0"/>
              <a:t>168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992823A-F0E1-4D9A-8A47-6A622153A2A1}"/>
              </a:ext>
            </a:extLst>
          </p:cNvPr>
          <p:cNvSpPr txBox="1"/>
          <p:nvPr/>
        </p:nvSpPr>
        <p:spPr>
          <a:xfrm>
            <a:off x="8690595" y="3539203"/>
            <a:ext cx="307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Little or no time</a:t>
            </a:r>
            <a:r>
              <a:rPr kumimoji="1" lang="ja-JP" altLang="en-US" dirty="0"/>
              <a:t>　</a:t>
            </a:r>
            <a:r>
              <a:rPr kumimoji="1" lang="en-US" altLang="ja-JP" dirty="0"/>
              <a:t>4</a:t>
            </a:r>
            <a:r>
              <a:rPr kumimoji="1" lang="ja-JP" altLang="en-US" dirty="0"/>
              <a:t>％</a:t>
            </a:r>
            <a:endParaRPr kumimoji="1" lang="en-US" altLang="ja-JP" dirty="0"/>
          </a:p>
          <a:p>
            <a:r>
              <a:rPr kumimoji="1" lang="en-US" altLang="ja-JP" dirty="0"/>
              <a:t>14</a:t>
            </a:r>
            <a:r>
              <a:rPr kumimoji="1" lang="ja-JP" altLang="en-US" dirty="0"/>
              <a:t>時間以下　　</a:t>
            </a:r>
            <a:r>
              <a:rPr lang="en-US" altLang="ja-JP" dirty="0"/>
              <a:t>8</a:t>
            </a:r>
            <a:r>
              <a:rPr kumimoji="1" lang="ja-JP" altLang="en-US" dirty="0"/>
              <a:t>％</a:t>
            </a:r>
            <a:endParaRPr kumimoji="1" lang="en-US" altLang="ja-JP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6A851F4-1D95-4F4F-92B8-79AA18983A9C}"/>
              </a:ext>
            </a:extLst>
          </p:cNvPr>
          <p:cNvSpPr txBox="1"/>
          <p:nvPr/>
        </p:nvSpPr>
        <p:spPr>
          <a:xfrm>
            <a:off x="4774335" y="4554867"/>
            <a:ext cx="30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11-40</a:t>
            </a:r>
            <a:r>
              <a:rPr lang="ja-JP" altLang="en-US" dirty="0"/>
              <a:t>時間　</a:t>
            </a:r>
            <a:r>
              <a:rPr lang="en-US" altLang="ja-JP" dirty="0"/>
              <a:t>13</a:t>
            </a:r>
            <a:r>
              <a:rPr lang="ja-JP" altLang="en-US" dirty="0"/>
              <a:t>％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039E53-9A54-4350-89E4-15E87F34F5E8}"/>
              </a:ext>
            </a:extLst>
          </p:cNvPr>
          <p:cNvSpPr txBox="1"/>
          <p:nvPr/>
        </p:nvSpPr>
        <p:spPr>
          <a:xfrm>
            <a:off x="8690594" y="4482090"/>
            <a:ext cx="307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15-29</a:t>
            </a:r>
            <a:r>
              <a:rPr lang="ja-JP" altLang="en-US" dirty="0"/>
              <a:t>時間　</a:t>
            </a:r>
            <a:r>
              <a:rPr lang="en-US" altLang="ja-JP" dirty="0"/>
              <a:t>17</a:t>
            </a:r>
            <a:r>
              <a:rPr lang="ja-JP" altLang="en-US" dirty="0"/>
              <a:t>％</a:t>
            </a:r>
            <a:endParaRPr lang="en-US" altLang="ja-JP" dirty="0"/>
          </a:p>
          <a:p>
            <a:r>
              <a:rPr lang="en-US" altLang="ja-JP" dirty="0"/>
              <a:t>30-39</a:t>
            </a:r>
            <a:r>
              <a:rPr lang="ja-JP" altLang="en-US" dirty="0"/>
              <a:t>時間　</a:t>
            </a:r>
            <a:r>
              <a:rPr lang="en-US" altLang="ja-JP" dirty="0"/>
              <a:t>44%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ACDB9D-116C-4F3C-884F-D033A91E48BE}"/>
              </a:ext>
            </a:extLst>
          </p:cNvPr>
          <p:cNvSpPr txBox="1"/>
          <p:nvPr/>
        </p:nvSpPr>
        <p:spPr>
          <a:xfrm>
            <a:off x="1046167" y="4553099"/>
            <a:ext cx="3075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10</a:t>
            </a:r>
            <a:r>
              <a:rPr lang="en-US" altLang="ja-JP" dirty="0"/>
              <a:t>-20</a:t>
            </a:r>
            <a:r>
              <a:rPr lang="ja-JP" altLang="en-US" dirty="0"/>
              <a:t>時間　</a:t>
            </a:r>
            <a:r>
              <a:rPr lang="en-US" altLang="ja-JP" dirty="0"/>
              <a:t>22</a:t>
            </a:r>
            <a:r>
              <a:rPr lang="ja-JP" altLang="en-US" dirty="0"/>
              <a:t>％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20</a:t>
            </a:r>
            <a:r>
              <a:rPr kumimoji="1" lang="ja-JP" altLang="en-US" dirty="0"/>
              <a:t>時間以上　</a:t>
            </a:r>
            <a:r>
              <a:rPr kumimoji="1" lang="en-US" altLang="ja-JP" dirty="0"/>
              <a:t>73</a:t>
            </a:r>
            <a:r>
              <a:rPr kumimoji="1" lang="ja-JP" altLang="en-US" dirty="0"/>
              <a:t>％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E73BBFF-4D9F-4584-83DD-636B0EA284B7}"/>
              </a:ext>
            </a:extLst>
          </p:cNvPr>
          <p:cNvSpPr txBox="1"/>
          <p:nvPr/>
        </p:nvSpPr>
        <p:spPr>
          <a:xfrm>
            <a:off x="4774334" y="5293531"/>
            <a:ext cx="30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41</a:t>
            </a:r>
            <a:r>
              <a:rPr kumimoji="1" lang="ja-JP" altLang="en-US" dirty="0"/>
              <a:t>時間以上　</a:t>
            </a:r>
            <a:r>
              <a:rPr kumimoji="1" lang="en-US" altLang="ja-JP" dirty="0"/>
              <a:t>20%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77857F1-91FA-45E4-9DEE-5E3170686934}"/>
              </a:ext>
            </a:extLst>
          </p:cNvPr>
          <p:cNvSpPr txBox="1"/>
          <p:nvPr/>
        </p:nvSpPr>
        <p:spPr>
          <a:xfrm>
            <a:off x="8690594" y="5293531"/>
            <a:ext cx="30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40</a:t>
            </a:r>
            <a:r>
              <a:rPr kumimoji="1" lang="ja-JP" altLang="en-US" dirty="0"/>
              <a:t>時間以上　</a:t>
            </a:r>
            <a:r>
              <a:rPr lang="en-US" altLang="ja-JP" dirty="0"/>
              <a:t>28%</a:t>
            </a:r>
            <a:endParaRPr kumimoji="1"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08828D1-D88F-4513-98EC-7745919E6938}"/>
              </a:ext>
            </a:extLst>
          </p:cNvPr>
          <p:cNvCxnSpPr/>
          <p:nvPr/>
        </p:nvCxnSpPr>
        <p:spPr>
          <a:xfrm>
            <a:off x="748145" y="4294909"/>
            <a:ext cx="1092588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C56D7614-9F65-4D22-BC34-4F56CA54588C}"/>
              </a:ext>
            </a:extLst>
          </p:cNvPr>
          <p:cNvCxnSpPr/>
          <p:nvPr/>
        </p:nvCxnSpPr>
        <p:spPr>
          <a:xfrm>
            <a:off x="748145" y="5270440"/>
            <a:ext cx="1092588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6ACDB9D-116C-4F3C-884F-D033A91E48BE}"/>
              </a:ext>
            </a:extLst>
          </p:cNvPr>
          <p:cNvSpPr txBox="1"/>
          <p:nvPr/>
        </p:nvSpPr>
        <p:spPr>
          <a:xfrm>
            <a:off x="891779" y="6193769"/>
            <a:ext cx="3075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00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</a:t>
            </a:r>
            <a:r>
              <a:rPr kumimoji="1" lang="ja-JP" altLang="en-US" sz="2400" dirty="0">
                <a:solidFill>
                  <a:srgbClr val="00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時間以上が</a:t>
            </a:r>
            <a:r>
              <a:rPr kumimoji="1" lang="en-US" altLang="ja-JP" sz="2400" dirty="0">
                <a:solidFill>
                  <a:srgbClr val="00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2400" dirty="0">
                <a:solidFill>
                  <a:srgbClr val="00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割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6ACDB9D-116C-4F3C-884F-D033A91E48BE}"/>
              </a:ext>
            </a:extLst>
          </p:cNvPr>
          <p:cNvSpPr txBox="1"/>
          <p:nvPr/>
        </p:nvSpPr>
        <p:spPr>
          <a:xfrm>
            <a:off x="4869614" y="6193770"/>
            <a:ext cx="3075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lang="ja-JP" altLang="en-US" sz="24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時間以下</a:t>
            </a:r>
            <a:r>
              <a:rPr kumimoji="1" lang="ja-JP" altLang="en-US" sz="24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r>
              <a:rPr kumimoji="1" lang="en-US" altLang="ja-JP" sz="24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24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割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ACDB9D-116C-4F3C-884F-D033A91E48BE}"/>
              </a:ext>
            </a:extLst>
          </p:cNvPr>
          <p:cNvSpPr txBox="1"/>
          <p:nvPr/>
        </p:nvSpPr>
        <p:spPr>
          <a:xfrm>
            <a:off x="8763867" y="6193770"/>
            <a:ext cx="3075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30</a:t>
            </a:r>
            <a:r>
              <a:rPr lang="ja-JP" altLang="en-US" sz="24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時間以上</a:t>
            </a:r>
            <a:r>
              <a:rPr kumimoji="1" lang="ja-JP" altLang="en-US" sz="24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r>
              <a:rPr kumimoji="1" lang="en-US" altLang="ja-JP" sz="24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24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割</a:t>
            </a:r>
          </a:p>
        </p:txBody>
      </p:sp>
      <p:sp>
        <p:nvSpPr>
          <p:cNvPr id="26" name="下矢印 25"/>
          <p:cNvSpPr/>
          <p:nvPr/>
        </p:nvSpPr>
        <p:spPr>
          <a:xfrm>
            <a:off x="1828800" y="5662863"/>
            <a:ext cx="389965" cy="530906"/>
          </a:xfrm>
          <a:prstGeom prst="downArrow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下矢印 26"/>
          <p:cNvSpPr/>
          <p:nvPr/>
        </p:nvSpPr>
        <p:spPr>
          <a:xfrm>
            <a:off x="5975712" y="5662863"/>
            <a:ext cx="389965" cy="530906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下矢印 27"/>
          <p:cNvSpPr/>
          <p:nvPr/>
        </p:nvSpPr>
        <p:spPr>
          <a:xfrm>
            <a:off x="9819546" y="5662863"/>
            <a:ext cx="389965" cy="530906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AutoShape 2">
            <a:extLst>
              <a:ext uri="{FF2B5EF4-FFF2-40B4-BE49-F238E27FC236}">
                <a16:creationId xmlns:a16="http://schemas.microsoft.com/office/drawing/2014/main" id="{06D54047-D198-4CE4-BCE5-8469731AB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3" y="239583"/>
            <a:ext cx="11487153" cy="186183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9293E2C-145F-41F6-8500-5F9194746EE0}"/>
              </a:ext>
            </a:extLst>
          </p:cNvPr>
          <p:cNvSpPr txBox="1">
            <a:spLocks/>
          </p:cNvSpPr>
          <p:nvPr/>
        </p:nvSpPr>
        <p:spPr>
          <a:xfrm>
            <a:off x="352423" y="667224"/>
            <a:ext cx="11487153" cy="1143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週間あたりの外での活動時間、各国比較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</a:t>
            </a:r>
            <a:r>
              <a:rPr lang="en-US" altLang="ja-JP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Time in organized activities per week</a:t>
            </a: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endParaRPr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0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2">
            <a:extLst>
              <a:ext uri="{FF2B5EF4-FFF2-40B4-BE49-F238E27FC236}">
                <a16:creationId xmlns:a16="http://schemas.microsoft.com/office/drawing/2014/main" id="{B66F80D4-61B0-4AEB-9D43-44A26E57D5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594" y="272291"/>
            <a:ext cx="4799012" cy="269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>
            <a:extLst>
              <a:ext uri="{FF2B5EF4-FFF2-40B4-BE49-F238E27FC236}">
                <a16:creationId xmlns:a16="http://schemas.microsoft.com/office/drawing/2014/main" id="{37EEC574-EBAF-472D-B296-59F76B23B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530" y="4773958"/>
            <a:ext cx="9356138" cy="15113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ja-JP" sz="1400">
              <a:solidFill>
                <a:srgbClr val="000000"/>
              </a:solidFill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8A2A4AAC-5FD5-42B8-93F6-A58161B02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876" y="4968332"/>
            <a:ext cx="8702468" cy="1081087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dist="17961" dir="13500000" algn="ctr" rotWithShape="0">
              <a:srgbClr val="99995B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5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Donald G. T. was the first person to be diagnosed with autism</a:t>
            </a:r>
            <a:endParaRPr lang="ja-JP" altLang="en-US" sz="44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5" name="図 1">
            <a:extLst>
              <a:ext uri="{FF2B5EF4-FFF2-40B4-BE49-F238E27FC236}">
                <a16:creationId xmlns:a16="http://schemas.microsoft.com/office/drawing/2014/main" id="{4B6B4442-192C-446E-B170-F818001E16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443" y="1714535"/>
            <a:ext cx="4975225" cy="279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DE94403F-DFE2-41CC-AF4C-37C1A6AEC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5209" y="1102553"/>
            <a:ext cx="2232025" cy="1223963"/>
          </a:xfrm>
          <a:prstGeom prst="wedgeRoundRectCallout">
            <a:avLst>
              <a:gd name="adj1" fmla="val -35441"/>
              <a:gd name="adj2" fmla="val 66196"/>
              <a:gd name="adj3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400">
              <a:solidFill>
                <a:srgbClr val="00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8">
            <a:extLst>
              <a:ext uri="{FF2B5EF4-FFF2-40B4-BE49-F238E27FC236}">
                <a16:creationId xmlns:a16="http://schemas.microsoft.com/office/drawing/2014/main" id="{4C0B0698-4CA9-46AC-8B6C-5A9D49334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8084" y="1227966"/>
            <a:ext cx="2201862" cy="95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ea typeface="HGP創英角ﾎﾟｯﾌﾟ体" panose="040B0A00000000000000" pitchFamily="50" charset="-128"/>
              </a:rPr>
              <a:t>御年</a:t>
            </a:r>
            <a:r>
              <a:rPr lang="ja-JP" altLang="en-US" dirty="0">
                <a:solidFill>
                  <a:srgbClr val="000000"/>
                </a:solidFill>
                <a:ea typeface="HGP創英角ﾎﾟｯﾌﾟ体" panose="040B0A00000000000000" pitchFamily="50" charset="-128"/>
              </a:rPr>
              <a:t>８２</a:t>
            </a:r>
            <a:r>
              <a:rPr lang="ja-JP" altLang="en-US" sz="2000" dirty="0">
                <a:solidFill>
                  <a:srgbClr val="000000"/>
                </a:solidFill>
                <a:ea typeface="HGP創英角ﾎﾟｯﾌﾟ体" panose="040B0A00000000000000" pitchFamily="50" charset="-128"/>
              </a:rPr>
              <a:t>歳</a:t>
            </a:r>
            <a:endParaRPr lang="en-US" altLang="ja-JP" sz="2000" dirty="0">
              <a:solidFill>
                <a:srgbClr val="000000"/>
              </a:solidFill>
              <a:ea typeface="HGP創英角ﾎﾟｯﾌﾟ体" panose="040B0A00000000000000" pitchFamily="50" charset="-128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ea typeface="HGP創英角ﾎﾟｯﾌﾟ体" panose="040B0A00000000000000" pitchFamily="50" charset="-128"/>
              </a:rPr>
              <a:t>（２０１６年現在）</a:t>
            </a:r>
          </a:p>
        </p:txBody>
      </p:sp>
      <p:sp>
        <p:nvSpPr>
          <p:cNvPr id="10" name="AutoShape 4">
            <a:extLst>
              <a:ext uri="{FF2B5EF4-FFF2-40B4-BE49-F238E27FC236}">
                <a16:creationId xmlns:a16="http://schemas.microsoft.com/office/drawing/2014/main" id="{97B33672-BE18-4719-B79C-EF041508A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876" y="6285258"/>
            <a:ext cx="10083593" cy="4826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dist="17961" dir="13500000" algn="ctr" rotWithShape="0">
              <a:srgbClr val="99995B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&lt;BBC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ニュースマガジンより 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(https://www.bbc.com/news/magazine-35350880)&gt;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下矢印 2">
            <a:extLst>
              <a:ext uri="{FF2B5EF4-FFF2-40B4-BE49-F238E27FC236}">
                <a16:creationId xmlns:a16="http://schemas.microsoft.com/office/drawing/2014/main" id="{0730D3F3-A760-47F5-86FB-1122DD48801A}"/>
              </a:ext>
            </a:extLst>
          </p:cNvPr>
          <p:cNvSpPr>
            <a:spLocks noChangeArrowheads="1"/>
          </p:cNvSpPr>
          <p:nvPr/>
        </p:nvSpPr>
        <p:spPr bwMode="auto">
          <a:xfrm rot="18303798">
            <a:off x="5683007" y="1900075"/>
            <a:ext cx="1064523" cy="1624326"/>
          </a:xfrm>
          <a:prstGeom prst="downArrow">
            <a:avLst>
              <a:gd name="adj1" fmla="val 50000"/>
              <a:gd name="adj2" fmla="val 49991"/>
            </a:avLst>
          </a:prstGeom>
          <a:solidFill>
            <a:srgbClr val="FFCC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400">
              <a:solidFill>
                <a:srgbClr val="000000"/>
              </a:solidFill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3913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015C2888-F4DA-4E01-ABFB-8BCB3219B8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7295712"/>
              </p:ext>
            </p:extLst>
          </p:nvPr>
        </p:nvGraphicFramePr>
        <p:xfrm>
          <a:off x="545131" y="343471"/>
          <a:ext cx="8081701" cy="4252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タイトル 1">
            <a:extLst>
              <a:ext uri="{FF2B5EF4-FFF2-40B4-BE49-F238E27FC236}">
                <a16:creationId xmlns:a16="http://schemas.microsoft.com/office/drawing/2014/main" id="{98590155-F3D4-4D33-A942-8542219477F9}"/>
              </a:ext>
            </a:extLst>
          </p:cNvPr>
          <p:cNvSpPr txBox="1">
            <a:spLocks/>
          </p:cNvSpPr>
          <p:nvPr/>
        </p:nvSpPr>
        <p:spPr>
          <a:xfrm>
            <a:off x="8626832" y="926481"/>
            <a:ext cx="3422510" cy="1143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000" dirty="0"/>
              <a:t>χ2 (6)= 77.6</a:t>
            </a:r>
          </a:p>
          <a:p>
            <a:pPr algn="l"/>
            <a:r>
              <a:rPr lang="en-US" altLang="ja-JP" sz="4000" dirty="0"/>
              <a:t>p&lt;.001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0241EA5-986C-4386-9C44-43FA3037B0F6}"/>
              </a:ext>
            </a:extLst>
          </p:cNvPr>
          <p:cNvSpPr txBox="1">
            <a:spLocks/>
          </p:cNvSpPr>
          <p:nvPr/>
        </p:nvSpPr>
        <p:spPr>
          <a:xfrm>
            <a:off x="8626832" y="2469949"/>
            <a:ext cx="3422510" cy="1143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000" dirty="0"/>
              <a:t>30</a:t>
            </a:r>
            <a:r>
              <a:rPr lang="ja-JP" altLang="en-US" sz="4000" dirty="0"/>
              <a:t>時間以上</a:t>
            </a:r>
            <a:endParaRPr lang="en-US" altLang="ja-JP" sz="40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255BB466-9BE4-4F56-A03A-B20DF08EA14C}"/>
              </a:ext>
            </a:extLst>
          </p:cNvPr>
          <p:cNvSpPr txBox="1">
            <a:spLocks/>
          </p:cNvSpPr>
          <p:nvPr/>
        </p:nvSpPr>
        <p:spPr>
          <a:xfrm>
            <a:off x="8626832" y="3656326"/>
            <a:ext cx="2710689" cy="1143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000" dirty="0"/>
              <a:t>GP 68%</a:t>
            </a:r>
          </a:p>
          <a:p>
            <a:pPr algn="l"/>
            <a:r>
              <a:rPr lang="en-US" altLang="ja-JP" sz="4000" dirty="0"/>
              <a:t>ASD 71%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0EB62-8B69-46ED-855A-97C3BAB07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176" y="4997116"/>
            <a:ext cx="11367014" cy="1697299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639324" y="5371248"/>
            <a:ext cx="11194866" cy="1143281"/>
          </a:xfrm>
        </p:spPr>
        <p:txBody>
          <a:bodyPr>
            <a:noAutofit/>
          </a:bodyPr>
          <a:lstStyle/>
          <a:p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週間あたりの外での活動時間：群間比較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</a:t>
            </a:r>
            <a:r>
              <a:rPr lang="en-US" altLang="ja-JP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Time in organized activities per week</a:t>
            </a: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endParaRPr kumimoji="1"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7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00723B63-D491-4F6D-BC0D-4069C4212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6761"/>
            <a:ext cx="7395882" cy="17364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14" y="342174"/>
            <a:ext cx="10733685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buClrTx/>
              <a:buSz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結果の概要</a:t>
            </a:r>
            <a:endParaRPr lang="en-US" altLang="ja-JP" sz="4000" dirty="0">
              <a:solidFill>
                <a:srgbClr val="0000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buClrTx/>
              <a:buSz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：</a:t>
            </a:r>
            <a:r>
              <a:rPr lang="en-US" altLang="ja-JP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ASD</a:t>
            </a: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群と一般人口群の比較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51" y="1970440"/>
            <a:ext cx="11138647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marL="342900" indent="-342900" eaLnBrk="1" hangingPunct="1">
              <a:lnSpc>
                <a:spcPct val="120000"/>
              </a:lnSpc>
              <a:buClr>
                <a:srgbClr val="FF0000"/>
              </a:buClr>
              <a:buSzTx/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ＡＳＤフォローアップケースは</a:t>
            </a:r>
            <a:r>
              <a:rPr lang="ja-JP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、ある</a:t>
            </a:r>
            <a:r>
              <a:rPr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程度</a:t>
            </a:r>
            <a:r>
              <a:rPr lang="ja-JP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良い</a:t>
            </a:r>
            <a:r>
              <a:rPr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転帰に至ることができる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98" y="4128970"/>
            <a:ext cx="9856518" cy="493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・外での活動がない人は少なく（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4%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）、１週間の活動時間が多い（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時間以上が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割）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98" y="2576250"/>
            <a:ext cx="9856518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・家事をしている人は多い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97" y="3079262"/>
            <a:ext cx="10663343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・睡眠、食事、風呂、身辺自立は、いずれも一般人口と遜色なく、きちんと時間を確保できている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97" y="3609377"/>
            <a:ext cx="10663343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・余暇活動が充実している（余暇活動をしている人の割合が多い）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50" y="4726278"/>
            <a:ext cx="11437587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marL="342900" indent="-342900" eaLnBrk="1" hangingPunct="1">
              <a:lnSpc>
                <a:spcPct val="120000"/>
              </a:lnSpc>
              <a:buClr>
                <a:srgbClr val="FF0000"/>
              </a:buClr>
              <a:buSzTx/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とはいえ、ＡＳＤフォローアップケースには社会的な</a:t>
            </a:r>
            <a:r>
              <a:rPr lang="ja-JP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制限が確かにある</a:t>
            </a:r>
            <a:endParaRPr lang="ja-JP" altLang="en-US" sz="2800" dirty="0">
              <a:solidFill>
                <a:srgbClr val="0000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98" y="5505190"/>
            <a:ext cx="9856518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・仕事をしている人の割合は少ない（その分、訓練は多い）。収入が少ない。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98" y="6035305"/>
            <a:ext cx="9856518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・家事をしている人は多いが、家事にかける時間は少ない</a:t>
            </a:r>
          </a:p>
        </p:txBody>
      </p:sp>
    </p:spTree>
    <p:extLst>
      <p:ext uri="{BB962C8B-B14F-4D97-AF65-F5344CB8AC3E}">
        <p14:creationId xmlns:p14="http://schemas.microsoft.com/office/powerpoint/2010/main" val="15931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FA68E45C-6F23-4340-B46F-09A05C97CBC7}"/>
              </a:ext>
            </a:extLst>
          </p:cNvPr>
          <p:cNvSpPr/>
          <p:nvPr/>
        </p:nvSpPr>
        <p:spPr>
          <a:xfrm>
            <a:off x="533401" y="4685065"/>
            <a:ext cx="11125198" cy="19062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15739C0C-213E-4157-A563-8111CF3F44C8}"/>
              </a:ext>
            </a:extLst>
          </p:cNvPr>
          <p:cNvSpPr/>
          <p:nvPr/>
        </p:nvSpPr>
        <p:spPr>
          <a:xfrm>
            <a:off x="533401" y="2247040"/>
            <a:ext cx="11125198" cy="15932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B18D2C6-FC20-48D4-AD1A-35E9F9C63D92}"/>
              </a:ext>
            </a:extLst>
          </p:cNvPr>
          <p:cNvSpPr/>
          <p:nvPr/>
        </p:nvSpPr>
        <p:spPr>
          <a:xfrm>
            <a:off x="1017737" y="2807457"/>
            <a:ext cx="1947429" cy="616213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5662218-0F33-4CDB-BB97-961996482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59" y="2849848"/>
            <a:ext cx="1636144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en-US" altLang="ja-JP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ASD</a:t>
            </a:r>
            <a:r>
              <a:rPr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群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6540930-0660-45B0-9D46-6478FEF80DD6}"/>
              </a:ext>
            </a:extLst>
          </p:cNvPr>
          <p:cNvGrpSpPr/>
          <p:nvPr/>
        </p:nvGrpSpPr>
        <p:grpSpPr>
          <a:xfrm>
            <a:off x="7029451" y="2842775"/>
            <a:ext cx="3431620" cy="616213"/>
            <a:chOff x="7029451" y="2842775"/>
            <a:chExt cx="3431620" cy="616213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F92A2FBE-CFB0-44FF-A9C7-45020BD11010}"/>
                </a:ext>
              </a:extLst>
            </p:cNvPr>
            <p:cNvSpPr/>
            <p:nvPr/>
          </p:nvSpPr>
          <p:spPr>
            <a:xfrm>
              <a:off x="7029451" y="2842775"/>
              <a:ext cx="3305786" cy="616213"/>
            </a:xfrm>
            <a:prstGeom prst="rect">
              <a:avLst/>
            </a:prstGeom>
            <a:solidFill>
              <a:srgbClr val="66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4" name="Rectangle 3">
              <a:extLst>
                <a:ext uri="{FF2B5EF4-FFF2-40B4-BE49-F238E27FC236}">
                  <a16:creationId xmlns:a16="http://schemas.microsoft.com/office/drawing/2014/main" id="{FD08DE68-AD11-4B6C-A780-682942A1A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5259" y="2919502"/>
              <a:ext cx="3245812" cy="492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40000"/>
                <a:buBlip>
                  <a:blip r:embed="rId2"/>
                </a:buBlip>
                <a:defRPr kumimoji="1" sz="28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 i="1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ct val="120000"/>
                </a:lnSpc>
                <a:buClrTx/>
                <a:buSzTx/>
                <a:buFontTx/>
                <a:buNone/>
              </a:pPr>
              <a:r>
                <a:rPr lang="ja-JP" altLang="en-US" sz="20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社会生活基本調査（日本）</a:t>
              </a:r>
            </a:p>
          </p:txBody>
        </p:sp>
      </p:grpSp>
      <p:sp>
        <p:nvSpPr>
          <p:cNvPr id="18" name="左右矢印 4">
            <a:extLst>
              <a:ext uri="{FF2B5EF4-FFF2-40B4-BE49-F238E27FC236}">
                <a16:creationId xmlns:a16="http://schemas.microsoft.com/office/drawing/2014/main" id="{E1F33F25-9422-41B1-8D69-DD58B5B17232}"/>
              </a:ext>
            </a:extLst>
          </p:cNvPr>
          <p:cNvSpPr/>
          <p:nvPr/>
        </p:nvSpPr>
        <p:spPr>
          <a:xfrm>
            <a:off x="3150974" y="2933300"/>
            <a:ext cx="3707294" cy="41079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8F97EFB6-F1A5-4D83-AB7A-837AC50EA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197" y="2344798"/>
            <a:ext cx="7565243" cy="55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＜本研究＞同じ国内・同じ地域での一般人口との比較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303098CC-C316-4B54-A2BC-8110E5E31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13" y="166761"/>
            <a:ext cx="10609949" cy="17364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936563F-46B2-45F2-8AE5-B87CADAA5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14" y="342174"/>
            <a:ext cx="10733685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buClrTx/>
              <a:buSz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社会生活基本調査を用いて、</a:t>
            </a:r>
            <a:endParaRPr lang="en-US" altLang="ja-JP" sz="4000" dirty="0">
              <a:solidFill>
                <a:srgbClr val="0000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buClrTx/>
              <a:buSz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心理社会転帰を調査する方法の可能性</a:t>
            </a:r>
            <a:endParaRPr lang="en-US" altLang="ja-JP" sz="4000" dirty="0">
              <a:solidFill>
                <a:srgbClr val="0000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40FD2C-6B6D-447C-BFBD-534EDB15B186}"/>
              </a:ext>
            </a:extLst>
          </p:cNvPr>
          <p:cNvSpPr/>
          <p:nvPr/>
        </p:nvSpPr>
        <p:spPr>
          <a:xfrm>
            <a:off x="1017737" y="5313326"/>
            <a:ext cx="2936262" cy="696456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02FB36C-4501-4D34-8A6C-E001F7C1F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332" y="5371031"/>
            <a:ext cx="3292979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海外の別コホート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A97D7CC-723D-403B-94CD-FC8484940FF9}"/>
              </a:ext>
            </a:extLst>
          </p:cNvPr>
          <p:cNvGrpSpPr/>
          <p:nvPr/>
        </p:nvGrpSpPr>
        <p:grpSpPr>
          <a:xfrm>
            <a:off x="7029451" y="5021543"/>
            <a:ext cx="4629148" cy="1199757"/>
            <a:chOff x="7029451" y="5021543"/>
            <a:chExt cx="4629148" cy="1199757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81CC4FF5-FA64-4413-83EE-720D7783856F}"/>
                </a:ext>
              </a:extLst>
            </p:cNvPr>
            <p:cNvSpPr/>
            <p:nvPr/>
          </p:nvSpPr>
          <p:spPr>
            <a:xfrm>
              <a:off x="7029451" y="5022804"/>
              <a:ext cx="3976906" cy="1198496"/>
            </a:xfrm>
            <a:prstGeom prst="rect">
              <a:avLst/>
            </a:prstGeom>
            <a:solidFill>
              <a:srgbClr val="66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0" name="Rectangle 3">
              <a:extLst>
                <a:ext uri="{FF2B5EF4-FFF2-40B4-BE49-F238E27FC236}">
                  <a16:creationId xmlns:a16="http://schemas.microsoft.com/office/drawing/2014/main" id="{14C01D4E-1B7D-4D62-8C9B-E8F5269B2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5263" y="5021543"/>
              <a:ext cx="4573336" cy="1199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40000"/>
                <a:buBlip>
                  <a:blip r:embed="rId2"/>
                </a:buBlip>
                <a:defRPr kumimoji="1" sz="28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 i="1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ct val="120000"/>
                </a:lnSpc>
                <a:buClrTx/>
                <a:buSzTx/>
                <a:buFontTx/>
                <a:buNone/>
              </a:pPr>
              <a:r>
                <a:rPr lang="ja-JP" altLang="en-US" sz="20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海外の社会生活基本調査</a:t>
              </a:r>
              <a:endParaRPr lang="en-US" altLang="ja-JP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eaLnBrk="1" hangingPunct="1">
                <a:lnSpc>
                  <a:spcPct val="120000"/>
                </a:lnSpc>
                <a:buClrTx/>
                <a:buSzTx/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（例えば、</a:t>
              </a:r>
              <a:r>
                <a:rPr lang="en-US" altLang="ja-JP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HETUS</a:t>
              </a:r>
              <a:r>
                <a:rPr lang="ja-JP" altLang="en-US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（</a:t>
              </a:r>
              <a:r>
                <a:rPr lang="en-US" altLang="ja-JP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in EU</a:t>
              </a:r>
              <a:r>
                <a:rPr lang="ja-JP" altLang="en-US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）、</a:t>
              </a:r>
              <a:r>
                <a:rPr lang="en-US" altLang="ja-JP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Australian Bureau of Statics (in Australia)</a:t>
              </a:r>
              <a:endParaRPr lang="ja-JP" altLang="en-US" sz="1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11" name="左右矢印 4">
            <a:extLst>
              <a:ext uri="{FF2B5EF4-FFF2-40B4-BE49-F238E27FC236}">
                <a16:creationId xmlns:a16="http://schemas.microsoft.com/office/drawing/2014/main" id="{9D8562FD-39C4-47C2-9D12-53DB40B91D7F}"/>
              </a:ext>
            </a:extLst>
          </p:cNvPr>
          <p:cNvSpPr/>
          <p:nvPr/>
        </p:nvSpPr>
        <p:spPr>
          <a:xfrm rot="16200000">
            <a:off x="559654" y="4187308"/>
            <a:ext cx="1678701" cy="392536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8F13308-C542-4475-B7EC-281E9BC5B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306" y="3895118"/>
            <a:ext cx="3292979" cy="102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＜従来法＞国際間・</a:t>
            </a:r>
            <a:endParaRPr lang="en-US" altLang="ja-JP" sz="24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地域別間の</a:t>
            </a:r>
            <a:r>
              <a:rPr lang="en-US" altLang="ja-JP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ASD</a:t>
            </a:r>
            <a:r>
              <a:rPr lang="ja-JP" altLang="en-US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群比較</a:t>
            </a:r>
          </a:p>
        </p:txBody>
      </p:sp>
      <p:sp>
        <p:nvSpPr>
          <p:cNvPr id="15" name="左右矢印 4">
            <a:extLst>
              <a:ext uri="{FF2B5EF4-FFF2-40B4-BE49-F238E27FC236}">
                <a16:creationId xmlns:a16="http://schemas.microsoft.com/office/drawing/2014/main" id="{E8B081DB-5F20-4B12-8EB2-A2B0D11C656E}"/>
              </a:ext>
            </a:extLst>
          </p:cNvPr>
          <p:cNvSpPr/>
          <p:nvPr/>
        </p:nvSpPr>
        <p:spPr>
          <a:xfrm>
            <a:off x="4039593" y="5428400"/>
            <a:ext cx="2936261" cy="48978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97EE54DF-9A28-4696-84AA-281E79C98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330" y="3904958"/>
            <a:ext cx="6386669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＜今後＞国・地域・文化による違いを</a:t>
            </a:r>
            <a:endParaRPr lang="en-US" altLang="ja-JP" sz="2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踏まえた心理社会的転帰の比較？</a:t>
            </a:r>
          </a:p>
        </p:txBody>
      </p:sp>
      <p:sp>
        <p:nvSpPr>
          <p:cNvPr id="19" name="左右矢印 4">
            <a:extLst>
              <a:ext uri="{FF2B5EF4-FFF2-40B4-BE49-F238E27FC236}">
                <a16:creationId xmlns:a16="http://schemas.microsoft.com/office/drawing/2014/main" id="{AE517587-045D-41C7-9CC3-C9273AD770EC}"/>
              </a:ext>
            </a:extLst>
          </p:cNvPr>
          <p:cNvSpPr/>
          <p:nvPr/>
        </p:nvSpPr>
        <p:spPr>
          <a:xfrm rot="16200000">
            <a:off x="4668929" y="3885881"/>
            <a:ext cx="1715256" cy="746415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411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2" grpId="0" animBg="1"/>
      <p:bldP spid="18" grpId="0" animBg="1"/>
      <p:bldP spid="22" grpId="0"/>
      <p:bldP spid="15" grpId="0" animBg="1"/>
      <p:bldP spid="17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吹き出し: 右矢印 1">
            <a:extLst>
              <a:ext uri="{FF2B5EF4-FFF2-40B4-BE49-F238E27FC236}">
                <a16:creationId xmlns:a16="http://schemas.microsoft.com/office/drawing/2014/main" id="{9EDCFB7F-A913-4584-83EC-E0969E0482C9}"/>
              </a:ext>
            </a:extLst>
          </p:cNvPr>
          <p:cNvSpPr/>
          <p:nvPr/>
        </p:nvSpPr>
        <p:spPr>
          <a:xfrm>
            <a:off x="1641959" y="2916445"/>
            <a:ext cx="5355189" cy="32051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992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31" name="Rectangle 14"/>
          <p:cNvSpPr>
            <a:spLocks noChangeArrowheads="1"/>
          </p:cNvSpPr>
          <p:nvPr/>
        </p:nvSpPr>
        <p:spPr bwMode="auto">
          <a:xfrm>
            <a:off x="1811339" y="4254709"/>
            <a:ext cx="2160587" cy="606425"/>
          </a:xfrm>
          <a:prstGeom prst="rect">
            <a:avLst/>
          </a:prstGeom>
          <a:solidFill>
            <a:srgbClr val="99FF33"/>
          </a:solidFill>
          <a:ln>
            <a:noFill/>
          </a:ln>
          <a:effectLst>
            <a:prstShdw prst="shdw17" dist="17961" dir="2700000">
              <a:srgbClr val="5C991F"/>
            </a:prst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532" name="Rectangle 15"/>
          <p:cNvSpPr>
            <a:spLocks noChangeArrowheads="1"/>
          </p:cNvSpPr>
          <p:nvPr/>
        </p:nvSpPr>
        <p:spPr bwMode="auto">
          <a:xfrm>
            <a:off x="1811339" y="5407234"/>
            <a:ext cx="2160587" cy="606425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prstShdw prst="shdw17" dist="17961" dir="2700000">
              <a:srgbClr val="994A4D"/>
            </a:prst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1811339" y="3097421"/>
            <a:ext cx="2160587" cy="60642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Arial" charset="0"/>
            </a:endParaRP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4116389" y="2916445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</a:t>
            </a: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4116389" y="4032459"/>
            <a:ext cx="142487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</a:t>
            </a:r>
          </a:p>
        </p:txBody>
      </p:sp>
      <p:sp>
        <p:nvSpPr>
          <p:cNvPr id="22536" name="Rectangle 4"/>
          <p:cNvSpPr>
            <a:spLocks noChangeArrowheads="1"/>
          </p:cNvSpPr>
          <p:nvPr/>
        </p:nvSpPr>
        <p:spPr bwMode="auto">
          <a:xfrm>
            <a:off x="4116389" y="5221496"/>
            <a:ext cx="14248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</a:t>
            </a:r>
          </a:p>
        </p:txBody>
      </p:sp>
      <p:sp>
        <p:nvSpPr>
          <p:cNvPr id="22537" name="Rectangle 4"/>
          <p:cNvSpPr>
            <a:spLocks noChangeArrowheads="1"/>
          </p:cNvSpPr>
          <p:nvPr/>
        </p:nvSpPr>
        <p:spPr bwMode="auto">
          <a:xfrm>
            <a:off x="2396490" y="3097421"/>
            <a:ext cx="107823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仕事</a:t>
            </a:r>
          </a:p>
        </p:txBody>
      </p:sp>
      <p:sp>
        <p:nvSpPr>
          <p:cNvPr id="22538" name="Rectangle 4"/>
          <p:cNvSpPr>
            <a:spLocks noChangeArrowheads="1"/>
          </p:cNvSpPr>
          <p:nvPr/>
        </p:nvSpPr>
        <p:spPr bwMode="auto">
          <a:xfrm>
            <a:off x="2265045" y="4254709"/>
            <a:ext cx="157543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自立性</a:t>
            </a:r>
          </a:p>
        </p:txBody>
      </p:sp>
      <p:sp>
        <p:nvSpPr>
          <p:cNvPr id="22539" name="Rectangle 4"/>
          <p:cNvSpPr>
            <a:spLocks noChangeArrowheads="1"/>
          </p:cNvSpPr>
          <p:nvPr/>
        </p:nvSpPr>
        <p:spPr bwMode="auto">
          <a:xfrm>
            <a:off x="1756410" y="5427173"/>
            <a:ext cx="2413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フレンドシップ</a:t>
            </a:r>
          </a:p>
        </p:txBody>
      </p:sp>
      <p:sp>
        <p:nvSpPr>
          <p:cNvPr id="22540" name="Rectangle 4"/>
          <p:cNvSpPr>
            <a:spLocks noChangeArrowheads="1"/>
          </p:cNvSpPr>
          <p:nvPr/>
        </p:nvSpPr>
        <p:spPr bwMode="auto">
          <a:xfrm>
            <a:off x="9415058" y="6123824"/>
            <a:ext cx="2776942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Howlin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et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al.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(2004)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2108910" y="408461"/>
            <a:ext cx="7524750" cy="166394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  <a:effectLst>
            <a:outerShdw dist="17961" dir="13500000" algn="ctr" rotWithShape="0">
              <a:schemeClr val="accent1">
                <a:gamma/>
                <a:shade val="60000"/>
                <a:invGamma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自閉スペクトラム症（</a:t>
            </a:r>
            <a:r>
              <a:rPr lang="en-US" altLang="ja-JP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ASD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endParaRPr lang="en-US" altLang="ja-JP" sz="4000" dirty="0">
              <a:effectLst>
                <a:outerShdw blurRad="38100" dist="38100" dir="2700000" algn="tl">
                  <a:srgbClr val="FFFFFF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心理社会適応得点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6EB28BB-CF26-4AAB-94E1-0BE5251BCFFC}"/>
              </a:ext>
            </a:extLst>
          </p:cNvPr>
          <p:cNvSpPr/>
          <p:nvPr/>
        </p:nvSpPr>
        <p:spPr>
          <a:xfrm>
            <a:off x="7169426" y="2916445"/>
            <a:ext cx="4187687" cy="3205164"/>
          </a:xfrm>
          <a:prstGeom prst="roundRect">
            <a:avLst/>
          </a:prstGeom>
          <a:gradFill>
            <a:gsLst>
              <a:gs pos="50000">
                <a:srgbClr val="FFFF99"/>
              </a:gs>
              <a:gs pos="0">
                <a:srgbClr val="FFCCFF"/>
              </a:gs>
              <a:gs pos="100000">
                <a:srgbClr val="00B0F0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5299F1-4345-4D63-8CF8-3107F335D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2299" y="2796175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Very good</a:t>
            </a:r>
            <a:endParaRPr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922ACB5-DBBF-41A1-9A45-AB1E2AFEB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2298" y="3464964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Good</a:t>
            </a:r>
            <a:endParaRPr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B064B9C-9A01-4396-BB24-B658E2AA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2298" y="4095341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Fair</a:t>
            </a:r>
            <a:endParaRPr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583356A-711E-45B6-8F4F-87CF2A17E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2297" y="4725718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Poor</a:t>
            </a:r>
            <a:endParaRPr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5B2C601-6384-47E6-BFBD-E238D61D2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2297" y="5394507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Very poor</a:t>
            </a:r>
            <a:endParaRPr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2AA943B-7E10-4894-A0B1-0EB8D45D2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3660" y="2833896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9C5F17A6-B9CA-4EA4-A8B6-0793DA7B5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3660" y="3464964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16E7B0F3-90F6-4F9F-B359-C7C4F2B23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4932" y="4105086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04F88549-317F-4054-BC87-34B4AAA1A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4043" y="4745208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37827568-0B10-417A-AEC1-32817CEA8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3660" y="5407234"/>
            <a:ext cx="183276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</a:t>
            </a: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6167750" y="2916445"/>
            <a:ext cx="142487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ctr" hangingPunct="1"/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合計</a:t>
            </a:r>
          </a:p>
        </p:txBody>
      </p:sp>
    </p:spTree>
    <p:extLst>
      <p:ext uri="{BB962C8B-B14F-4D97-AF65-F5344CB8AC3E}">
        <p14:creationId xmlns:p14="http://schemas.microsoft.com/office/powerpoint/2010/main" val="135258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AutoShape 3"/>
          <p:cNvSpPr>
            <a:spLocks noChangeArrowheads="1"/>
          </p:cNvSpPr>
          <p:nvPr/>
        </p:nvSpPr>
        <p:spPr bwMode="auto">
          <a:xfrm>
            <a:off x="1087452" y="213301"/>
            <a:ext cx="8387851" cy="11874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  <a:effectLst>
            <a:outerShdw dist="17961" dir="13500000" algn="ctr" rotWithShape="0">
              <a:schemeClr val="accent1">
                <a:gamma/>
                <a:shade val="60000"/>
                <a:invGamma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altLang="ja-JP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ASD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成人期転帰</a:t>
            </a:r>
            <a:r>
              <a:rPr lang="ja-JP" altLang="en-US" sz="32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過去</a:t>
            </a:r>
            <a:r>
              <a:rPr lang="ja-JP" altLang="en-US" sz="32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報告</a:t>
            </a:r>
            <a:r>
              <a:rPr lang="ja-JP" altLang="en-US" sz="32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比較</a:t>
            </a:r>
          </a:p>
        </p:txBody>
      </p:sp>
      <p:graphicFrame>
        <p:nvGraphicFramePr>
          <p:cNvPr id="48333" name="Group 2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158709"/>
              </p:ext>
            </p:extLst>
          </p:nvPr>
        </p:nvGraphicFramePr>
        <p:xfrm>
          <a:off x="406984" y="1573457"/>
          <a:ext cx="11412958" cy="5146962"/>
        </p:xfrm>
        <a:graphic>
          <a:graphicData uri="http://schemas.openxmlformats.org/drawingml/2006/table">
            <a:tbl>
              <a:tblPr/>
              <a:tblGrid>
                <a:gridCol w="2773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8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3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67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9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 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報告者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(*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は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population-based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 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study)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　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N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Initial IQ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追跡時年齢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Very good/ Good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Fair/ Restricted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Poor/ Very poor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Iwasa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（投稿準備中）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*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170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IQ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≧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70 50%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21-29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歳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14/17%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31%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26/5%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 Farley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2018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）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*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162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22~51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10/10%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34%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41/5%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Howlin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2013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）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60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only NVIQ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≧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70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29-64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7/10%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23%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27/33%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Gillespie-Lynch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2009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）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average DQ 55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平均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26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20/10%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50/0%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Farley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2009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）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*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41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Only NVIQ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≧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70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22-46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48%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34%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17%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Eaves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2008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）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48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IQ&gt;70 17%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9~25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5%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22%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73%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69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Cederlund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 (2008)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153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AS: only IQ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≧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70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16-26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27%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47%+23%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3/0%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15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Autism: IQ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≧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70 17%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7+17%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20/56%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Billstedt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 (2005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)*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108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ほとんど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ID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17-40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8+17%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21/57%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9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Howlin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2004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）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68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only NVIQ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≧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50</a:t>
                      </a: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21~48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90000" marR="90000" marT="46797" marB="4679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12/10%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19%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</a:rPr>
                        <a:t>46/12%</a:t>
                      </a:r>
                    </a:p>
                  </a:txBody>
                  <a:tcPr marL="90000" marR="9000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3" name="Group 195"/>
          <p:cNvGrpSpPr>
            <a:grpSpLocks/>
          </p:cNvGrpSpPr>
          <p:nvPr/>
        </p:nvGrpSpPr>
        <p:grpSpPr bwMode="auto">
          <a:xfrm>
            <a:off x="9795156" y="1065492"/>
            <a:ext cx="2590800" cy="361950"/>
            <a:chOff x="4128" y="3748"/>
            <a:chExt cx="1632" cy="228"/>
          </a:xfrm>
        </p:grpSpPr>
        <p:sp>
          <p:nvSpPr>
            <p:cNvPr id="23618" name="Rectangle 4"/>
            <p:cNvSpPr>
              <a:spLocks noChangeArrowheads="1"/>
            </p:cNvSpPr>
            <p:nvPr/>
          </p:nvSpPr>
          <p:spPr bwMode="auto">
            <a:xfrm>
              <a:off x="4286" y="3748"/>
              <a:ext cx="1474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fontAlgn="ctr" hangingPunct="1"/>
              <a:r>
                <a:rPr lang="ja-JP" altLang="en-US" sz="16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：最頻値（モード値）</a:t>
              </a:r>
            </a:p>
          </p:txBody>
        </p:sp>
        <p:sp>
          <p:nvSpPr>
            <p:cNvPr id="23619" name="Rectangle 79"/>
            <p:cNvSpPr>
              <a:spLocks noChangeArrowheads="1"/>
            </p:cNvSpPr>
            <p:nvPr/>
          </p:nvSpPr>
          <p:spPr bwMode="auto">
            <a:xfrm>
              <a:off x="4128" y="3779"/>
              <a:ext cx="226" cy="197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66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579110" y="386919"/>
            <a:ext cx="8850351" cy="152139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687970" y="728144"/>
            <a:ext cx="6302934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本研究の目的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9549DF94-B8AD-422D-A2B9-3E3D999F3F07}"/>
              </a:ext>
            </a:extLst>
          </p:cNvPr>
          <p:cNvSpPr txBox="1">
            <a:spLocks/>
          </p:cNvSpPr>
          <p:nvPr/>
        </p:nvSpPr>
        <p:spPr>
          <a:xfrm>
            <a:off x="934173" y="4085438"/>
            <a:ext cx="9495288" cy="11850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・社会生活基本調査を用いて一般人口と比較し、生活の質を客観的に描出する。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846FC70-2AA4-47A6-B7DD-5A11473F90D1}"/>
              </a:ext>
            </a:extLst>
          </p:cNvPr>
          <p:cNvSpPr txBox="1">
            <a:spLocks/>
          </p:cNvSpPr>
          <p:nvPr/>
        </p:nvSpPr>
        <p:spPr>
          <a:xfrm>
            <a:off x="934173" y="2679409"/>
            <a:ext cx="9810529" cy="10378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歳までに診断をうけ、早期より適切にサポートを継続的にうけた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ASD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の成人期の心理社会転帰を調査する。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093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00723B63-D491-4F6D-BC0D-4069C4212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506" y="410846"/>
            <a:ext cx="5876365" cy="12941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231" y="635178"/>
            <a:ext cx="10733685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対象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29400A-9A25-43A4-935B-BBFFB6608BB1}"/>
              </a:ext>
            </a:extLst>
          </p:cNvPr>
          <p:cNvSpPr txBox="1">
            <a:spLocks/>
          </p:cNvSpPr>
          <p:nvPr/>
        </p:nvSpPr>
        <p:spPr>
          <a:xfrm>
            <a:off x="1045595" y="2204034"/>
            <a:ext cx="10330956" cy="789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1988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1996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Y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市生まれ。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31,426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名中、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歳までに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ASD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と診断された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278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名（累積発生率：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88.5/1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万人）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C529400A-9A25-43A4-935B-BBFFB6608BB1}"/>
              </a:ext>
            </a:extLst>
          </p:cNvPr>
          <p:cNvSpPr txBox="1">
            <a:spLocks/>
          </p:cNvSpPr>
          <p:nvPr/>
        </p:nvSpPr>
        <p:spPr>
          <a:xfrm>
            <a:off x="968871" y="2993827"/>
            <a:ext cx="11334723" cy="789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2017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月に調査依頼。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189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名に連絡、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名が承諾。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529400A-9A25-43A4-935B-BBFFB6608BB1}"/>
              </a:ext>
            </a:extLst>
          </p:cNvPr>
          <p:cNvSpPr txBox="1">
            <a:spLocks/>
          </p:cNvSpPr>
          <p:nvPr/>
        </p:nvSpPr>
        <p:spPr>
          <a:xfrm>
            <a:off x="968871" y="4215791"/>
            <a:ext cx="10733685" cy="789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・平均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24.6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歳（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歳）。参加者と非参加者で、年齢・性別、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歳時の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IQ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に差はなし。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BBBDD21-BEAC-48AA-B50D-D3C79B4D1C5B}"/>
              </a:ext>
            </a:extLst>
          </p:cNvPr>
          <p:cNvSpPr txBox="1">
            <a:spLocks/>
          </p:cNvSpPr>
          <p:nvPr/>
        </p:nvSpPr>
        <p:spPr>
          <a:xfrm>
            <a:off x="968870" y="5327640"/>
            <a:ext cx="10733685" cy="8951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・幼児期より現在まで継続した支援をうけている人が多い（就学前に療育：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124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名、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歳までに特別支援教育：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145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名、現在まで診療継続：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113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名）</a:t>
            </a:r>
          </a:p>
        </p:txBody>
      </p:sp>
    </p:spTree>
    <p:extLst>
      <p:ext uri="{BB962C8B-B14F-4D97-AF65-F5344CB8AC3E}">
        <p14:creationId xmlns:p14="http://schemas.microsoft.com/office/powerpoint/2010/main" val="286740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905" y="220523"/>
            <a:ext cx="5327732" cy="5681255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5C1D96C-BEAA-4453-A1BE-8106E0168083}"/>
              </a:ext>
            </a:extLst>
          </p:cNvPr>
          <p:cNvSpPr/>
          <p:nvPr/>
        </p:nvSpPr>
        <p:spPr>
          <a:xfrm>
            <a:off x="5671930" y="424068"/>
            <a:ext cx="6281531" cy="4638261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00723B63-D491-4F6D-BC0D-4069C4212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078" y="5403315"/>
            <a:ext cx="11184836" cy="12941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533E64C-B74C-4DD7-9D4E-6C485DC3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680655"/>
            <a:ext cx="12194933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社会生活基本調査</a:t>
            </a:r>
            <a:r>
              <a:rPr lang="ja-JP" altLang="en-US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</a:t>
            </a:r>
            <a:r>
              <a:rPr lang="en-US" altLang="ja-JP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</a:t>
            </a:r>
            <a:r>
              <a:rPr lang="ja-JP" altLang="en-US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</a:t>
            </a:r>
            <a:r>
              <a:rPr lang="ja-JP" altLang="en-US" sz="4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を参考に調査票を作成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19270ABA-138C-4919-919C-20BACC26E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461" y="3761719"/>
            <a:ext cx="6096000" cy="119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ミクロデータから年齢や居住地を統制した一般人口群データを抽出し比較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DA70B770-2729-4E11-9EEF-58F1BD303613}"/>
              </a:ext>
            </a:extLst>
          </p:cNvPr>
          <p:cNvSpPr/>
          <p:nvPr/>
        </p:nvSpPr>
        <p:spPr>
          <a:xfrm>
            <a:off x="5857461" y="583096"/>
            <a:ext cx="5910469" cy="2407558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F2C8F82-DDC4-4927-9961-40445D2BA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528" y="686303"/>
            <a:ext cx="2438400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得られた調査結果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5740881-FFA2-49AE-8BD4-2C6AF765A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9701" y="1186699"/>
            <a:ext cx="5680458" cy="44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・住居（独立、親と同居など）、仕事・学業、収入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2BBBFB61-2D0D-4EFE-85A1-218E18EAA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9702" y="1623971"/>
            <a:ext cx="6073760" cy="43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・家庭での生活（家事、育児、睡眠、風呂、身辺自立）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B8D78E74-E4C2-46B6-9F72-3751DD6A4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9700" y="2064790"/>
            <a:ext cx="4749151" cy="43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・余暇活動（スポーツ、趣味・娯楽）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4C09F4D4-3F7A-46BF-B00E-FB5FA4F47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9701" y="2495056"/>
            <a:ext cx="5680458" cy="43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・１週間の活動時間</a:t>
            </a: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7409C1E4-C46B-43B6-821A-5926AE3F0480}"/>
              </a:ext>
            </a:extLst>
          </p:cNvPr>
          <p:cNvSpPr/>
          <p:nvPr/>
        </p:nvSpPr>
        <p:spPr>
          <a:xfrm>
            <a:off x="8563407" y="2743198"/>
            <a:ext cx="649356" cy="1048405"/>
          </a:xfrm>
          <a:prstGeom prst="downArrow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97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FA68E45C-6F23-4340-B46F-09A05C97CBC7}"/>
              </a:ext>
            </a:extLst>
          </p:cNvPr>
          <p:cNvSpPr/>
          <p:nvPr/>
        </p:nvSpPr>
        <p:spPr>
          <a:xfrm>
            <a:off x="533401" y="4685065"/>
            <a:ext cx="11125198" cy="19062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15739C0C-213E-4157-A563-8111CF3F44C8}"/>
              </a:ext>
            </a:extLst>
          </p:cNvPr>
          <p:cNvSpPr/>
          <p:nvPr/>
        </p:nvSpPr>
        <p:spPr>
          <a:xfrm>
            <a:off x="533401" y="2247040"/>
            <a:ext cx="11125198" cy="15932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B18D2C6-FC20-48D4-AD1A-35E9F9C63D92}"/>
              </a:ext>
            </a:extLst>
          </p:cNvPr>
          <p:cNvSpPr/>
          <p:nvPr/>
        </p:nvSpPr>
        <p:spPr>
          <a:xfrm>
            <a:off x="1017737" y="2807457"/>
            <a:ext cx="1947429" cy="616213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5662218-0F33-4CDB-BB97-961996482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59" y="2849848"/>
            <a:ext cx="1636144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en-US" altLang="ja-JP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ASD</a:t>
            </a:r>
            <a:r>
              <a:rPr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群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6540930-0660-45B0-9D46-6478FEF80DD6}"/>
              </a:ext>
            </a:extLst>
          </p:cNvPr>
          <p:cNvGrpSpPr/>
          <p:nvPr/>
        </p:nvGrpSpPr>
        <p:grpSpPr>
          <a:xfrm>
            <a:off x="7029451" y="2842775"/>
            <a:ext cx="3431620" cy="616213"/>
            <a:chOff x="7029451" y="2842775"/>
            <a:chExt cx="3431620" cy="616213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F92A2FBE-CFB0-44FF-A9C7-45020BD11010}"/>
                </a:ext>
              </a:extLst>
            </p:cNvPr>
            <p:cNvSpPr/>
            <p:nvPr/>
          </p:nvSpPr>
          <p:spPr>
            <a:xfrm>
              <a:off x="7029451" y="2842775"/>
              <a:ext cx="3305786" cy="616213"/>
            </a:xfrm>
            <a:prstGeom prst="rect">
              <a:avLst/>
            </a:prstGeom>
            <a:solidFill>
              <a:srgbClr val="66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4" name="Rectangle 3">
              <a:extLst>
                <a:ext uri="{FF2B5EF4-FFF2-40B4-BE49-F238E27FC236}">
                  <a16:creationId xmlns:a16="http://schemas.microsoft.com/office/drawing/2014/main" id="{FD08DE68-AD11-4B6C-A780-682942A1A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5259" y="2919502"/>
              <a:ext cx="3245812" cy="492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40000"/>
                <a:buBlip>
                  <a:blip r:embed="rId2"/>
                </a:buBlip>
                <a:defRPr kumimoji="1" sz="28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 i="1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ct val="120000"/>
                </a:lnSpc>
                <a:buClrTx/>
                <a:buSzTx/>
                <a:buFontTx/>
                <a:buNone/>
              </a:pPr>
              <a:r>
                <a:rPr lang="ja-JP" altLang="en-US" sz="20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社会生活基本調査（日本）</a:t>
              </a:r>
            </a:p>
          </p:txBody>
        </p:sp>
      </p:grpSp>
      <p:sp>
        <p:nvSpPr>
          <p:cNvPr id="18" name="左右矢印 4">
            <a:extLst>
              <a:ext uri="{FF2B5EF4-FFF2-40B4-BE49-F238E27FC236}">
                <a16:creationId xmlns:a16="http://schemas.microsoft.com/office/drawing/2014/main" id="{E1F33F25-9422-41B1-8D69-DD58B5B17232}"/>
              </a:ext>
            </a:extLst>
          </p:cNvPr>
          <p:cNvSpPr/>
          <p:nvPr/>
        </p:nvSpPr>
        <p:spPr>
          <a:xfrm>
            <a:off x="3150974" y="2933300"/>
            <a:ext cx="3707294" cy="41079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8F97EFB6-F1A5-4D83-AB7A-837AC50EA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197" y="2344798"/>
            <a:ext cx="7565243" cy="55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＜本研究＞同じ国内・同じ地域での一般人口との比較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303098CC-C316-4B54-A2BC-8110E5E31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13" y="166761"/>
            <a:ext cx="10609949" cy="17364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936563F-46B2-45F2-8AE5-B87CADAA5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14" y="342174"/>
            <a:ext cx="10733685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buClrTx/>
              <a:buSz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社会生活基本調査を用いて、</a:t>
            </a:r>
            <a:endParaRPr lang="en-US" altLang="ja-JP" sz="4000" dirty="0">
              <a:solidFill>
                <a:srgbClr val="0000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buClrTx/>
              <a:buSz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心理社会転帰を調査する方法の可能性</a:t>
            </a:r>
            <a:endParaRPr lang="en-US" altLang="ja-JP" sz="4000" dirty="0">
              <a:solidFill>
                <a:srgbClr val="0000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40FD2C-6B6D-447C-BFBD-534EDB15B186}"/>
              </a:ext>
            </a:extLst>
          </p:cNvPr>
          <p:cNvSpPr/>
          <p:nvPr/>
        </p:nvSpPr>
        <p:spPr>
          <a:xfrm>
            <a:off x="1017737" y="5313326"/>
            <a:ext cx="2936262" cy="696456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02FB36C-4501-4D34-8A6C-E001F7C1F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332" y="5371031"/>
            <a:ext cx="3292979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Tx/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海外の別コホート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A97D7CC-723D-403B-94CD-FC8484940FF9}"/>
              </a:ext>
            </a:extLst>
          </p:cNvPr>
          <p:cNvGrpSpPr/>
          <p:nvPr/>
        </p:nvGrpSpPr>
        <p:grpSpPr>
          <a:xfrm>
            <a:off x="7029451" y="5021543"/>
            <a:ext cx="4629148" cy="1199757"/>
            <a:chOff x="7029451" y="5021543"/>
            <a:chExt cx="4629148" cy="1199757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81CC4FF5-FA64-4413-83EE-720D7783856F}"/>
                </a:ext>
              </a:extLst>
            </p:cNvPr>
            <p:cNvSpPr/>
            <p:nvPr/>
          </p:nvSpPr>
          <p:spPr>
            <a:xfrm>
              <a:off x="7029451" y="5022804"/>
              <a:ext cx="3976906" cy="1198496"/>
            </a:xfrm>
            <a:prstGeom prst="rect">
              <a:avLst/>
            </a:prstGeom>
            <a:solidFill>
              <a:srgbClr val="66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0" name="Rectangle 3">
              <a:extLst>
                <a:ext uri="{FF2B5EF4-FFF2-40B4-BE49-F238E27FC236}">
                  <a16:creationId xmlns:a16="http://schemas.microsoft.com/office/drawing/2014/main" id="{14C01D4E-1B7D-4D62-8C9B-E8F5269B2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5263" y="5021543"/>
              <a:ext cx="4573336" cy="1199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40000"/>
                <a:buBlip>
                  <a:blip r:embed="rId2"/>
                </a:buBlip>
                <a:defRPr kumimoji="1" sz="28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 i="1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kumimoji="1"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ct val="120000"/>
                </a:lnSpc>
                <a:buClrTx/>
                <a:buSzTx/>
                <a:buFontTx/>
                <a:buNone/>
              </a:pPr>
              <a:r>
                <a:rPr lang="ja-JP" altLang="en-US" sz="20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海外の社会生活基本調査</a:t>
              </a:r>
              <a:endParaRPr lang="en-US" altLang="ja-JP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eaLnBrk="1" hangingPunct="1">
                <a:lnSpc>
                  <a:spcPct val="120000"/>
                </a:lnSpc>
                <a:buClrTx/>
                <a:buSzTx/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（例えば、</a:t>
              </a:r>
              <a:r>
                <a:rPr lang="en-US" altLang="ja-JP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HETUS</a:t>
              </a:r>
              <a:r>
                <a:rPr lang="ja-JP" altLang="en-US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（</a:t>
              </a:r>
              <a:r>
                <a:rPr lang="en-US" altLang="ja-JP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in EU</a:t>
              </a:r>
              <a:r>
                <a:rPr lang="ja-JP" altLang="en-US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）、</a:t>
              </a:r>
              <a:r>
                <a:rPr lang="en-US" altLang="ja-JP" sz="1800" dirty="0">
                  <a:solidFill>
                    <a:srgbClr val="0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Australian Bureau of Statics (in Australia)</a:t>
              </a:r>
              <a:endParaRPr lang="ja-JP" altLang="en-US" sz="1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11" name="左右矢印 4">
            <a:extLst>
              <a:ext uri="{FF2B5EF4-FFF2-40B4-BE49-F238E27FC236}">
                <a16:creationId xmlns:a16="http://schemas.microsoft.com/office/drawing/2014/main" id="{9D8562FD-39C4-47C2-9D12-53DB40B91D7F}"/>
              </a:ext>
            </a:extLst>
          </p:cNvPr>
          <p:cNvSpPr/>
          <p:nvPr/>
        </p:nvSpPr>
        <p:spPr>
          <a:xfrm rot="16200000">
            <a:off x="559654" y="4187308"/>
            <a:ext cx="1678701" cy="392536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8F13308-C542-4475-B7EC-281E9BC5B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306" y="3895118"/>
            <a:ext cx="3292979" cy="102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＜従来法＞国際間・</a:t>
            </a:r>
            <a:endParaRPr lang="en-US" altLang="ja-JP" sz="24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地域別間の</a:t>
            </a:r>
            <a:r>
              <a:rPr lang="en-US" altLang="ja-JP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ASD</a:t>
            </a:r>
            <a:r>
              <a:rPr lang="ja-JP" altLang="en-US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群比較</a:t>
            </a:r>
          </a:p>
        </p:txBody>
      </p:sp>
      <p:sp>
        <p:nvSpPr>
          <p:cNvPr id="15" name="左右矢印 4">
            <a:extLst>
              <a:ext uri="{FF2B5EF4-FFF2-40B4-BE49-F238E27FC236}">
                <a16:creationId xmlns:a16="http://schemas.microsoft.com/office/drawing/2014/main" id="{E8B081DB-5F20-4B12-8EB2-A2B0D11C656E}"/>
              </a:ext>
            </a:extLst>
          </p:cNvPr>
          <p:cNvSpPr/>
          <p:nvPr/>
        </p:nvSpPr>
        <p:spPr>
          <a:xfrm>
            <a:off x="4039593" y="5428400"/>
            <a:ext cx="2936261" cy="48978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97EE54DF-9A28-4696-84AA-281E79C98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330" y="3904958"/>
            <a:ext cx="6386669" cy="6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2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2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＜今後＞国・地域・文化による違いを</a:t>
            </a:r>
            <a:endParaRPr lang="en-US" altLang="ja-JP" sz="2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踏まえた心理社会的転帰の比較？</a:t>
            </a:r>
          </a:p>
        </p:txBody>
      </p:sp>
      <p:sp>
        <p:nvSpPr>
          <p:cNvPr id="19" name="左右矢印 4">
            <a:extLst>
              <a:ext uri="{FF2B5EF4-FFF2-40B4-BE49-F238E27FC236}">
                <a16:creationId xmlns:a16="http://schemas.microsoft.com/office/drawing/2014/main" id="{AE517587-045D-41C7-9CC3-C9273AD770EC}"/>
              </a:ext>
            </a:extLst>
          </p:cNvPr>
          <p:cNvSpPr/>
          <p:nvPr/>
        </p:nvSpPr>
        <p:spPr>
          <a:xfrm rot="16200000">
            <a:off x="4668929" y="3885881"/>
            <a:ext cx="1715256" cy="746415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703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2" grpId="0" animBg="1"/>
      <p:bldP spid="18" grpId="0" animBg="1"/>
      <p:bldP spid="22" grpId="0"/>
      <p:bldP spid="15" grpId="0" animBg="1"/>
      <p:bldP spid="17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8160141"/>
              </p:ext>
            </p:extLst>
          </p:nvPr>
        </p:nvGraphicFramePr>
        <p:xfrm>
          <a:off x="6824497" y="579192"/>
          <a:ext cx="4572000" cy="3917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6179835"/>
              </p:ext>
            </p:extLst>
          </p:nvPr>
        </p:nvGraphicFramePr>
        <p:xfrm>
          <a:off x="648995" y="579192"/>
          <a:ext cx="5207316" cy="3902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タイトル 1"/>
          <p:cNvSpPr txBox="1">
            <a:spLocks/>
          </p:cNvSpPr>
          <p:nvPr/>
        </p:nvSpPr>
        <p:spPr>
          <a:xfrm>
            <a:off x="7132119" y="3220058"/>
            <a:ext cx="917002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/>
              <a:t>分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820027" y="3430013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/>
              <a:t>%</a:t>
            </a:r>
            <a:endParaRPr lang="ja-JP" altLang="en-US" sz="28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B8A600E-7A94-423E-85DA-97338186DDF6}"/>
              </a:ext>
            </a:extLst>
          </p:cNvPr>
          <p:cNvSpPr txBox="1"/>
          <p:nvPr/>
        </p:nvSpPr>
        <p:spPr>
          <a:xfrm>
            <a:off x="8629358" y="3611428"/>
            <a:ext cx="107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仕事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9890DF-17D2-44F1-9DA4-283ED66CC8E0}"/>
              </a:ext>
            </a:extLst>
          </p:cNvPr>
          <p:cNvSpPr txBox="1"/>
          <p:nvPr/>
        </p:nvSpPr>
        <p:spPr>
          <a:xfrm>
            <a:off x="10242182" y="3627705"/>
            <a:ext cx="107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訓練</a:t>
            </a:r>
            <a:endParaRPr kumimoji="1" lang="ja-JP" altLang="en-US" dirty="0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B9818D8-6952-4A60-87C0-9FECBB7D9C3D}"/>
              </a:ext>
            </a:extLst>
          </p:cNvPr>
          <p:cNvGrpSpPr/>
          <p:nvPr/>
        </p:nvGrpSpPr>
        <p:grpSpPr>
          <a:xfrm rot="16200000">
            <a:off x="2261474" y="387492"/>
            <a:ext cx="142460" cy="724972"/>
            <a:chOff x="2458280" y="2100860"/>
            <a:chExt cx="186624" cy="868018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7F5A0154-8932-48DF-B68C-188394BA657A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ABA88538-9A8A-4AFB-9255-A2D6F207E6E6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04C0ACEF-DA10-4DA8-8C37-700164ECED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CCDDB65-CD13-40CF-907E-FC385BBC4571}"/>
              </a:ext>
            </a:extLst>
          </p:cNvPr>
          <p:cNvSpPr txBox="1"/>
          <p:nvPr/>
        </p:nvSpPr>
        <p:spPr>
          <a:xfrm>
            <a:off x="2691834" y="509470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&lt;.001</a:t>
            </a:r>
            <a:endParaRPr kumimoji="1" lang="ja-JP" altLang="en-US" sz="16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3319BF9-10EE-4530-89E8-E3C43DCE2477}"/>
              </a:ext>
            </a:extLst>
          </p:cNvPr>
          <p:cNvSpPr txBox="1"/>
          <p:nvPr/>
        </p:nvSpPr>
        <p:spPr>
          <a:xfrm>
            <a:off x="4383104" y="1461860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&lt;.001</a:t>
            </a:r>
            <a:endParaRPr kumimoji="1" lang="ja-JP" altLang="en-US" sz="1600" dirty="0"/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4BA0EED-ED34-4A92-A07A-F7559E82E3AA}"/>
              </a:ext>
            </a:extLst>
          </p:cNvPr>
          <p:cNvGrpSpPr/>
          <p:nvPr/>
        </p:nvGrpSpPr>
        <p:grpSpPr>
          <a:xfrm rot="5400000" flipH="1">
            <a:off x="4457831" y="1497592"/>
            <a:ext cx="107873" cy="724972"/>
            <a:chOff x="2458280" y="2100860"/>
            <a:chExt cx="186624" cy="868018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AA9E30BF-7F4E-46C1-92F4-63B68745D76F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D202786B-70A0-468F-A112-E9B78B3BA69B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723806AC-175F-4504-896B-C927DECF13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273853C-7895-4525-97CF-98A57A84725B}"/>
              </a:ext>
            </a:extLst>
          </p:cNvPr>
          <p:cNvSpPr txBox="1"/>
          <p:nvPr/>
        </p:nvSpPr>
        <p:spPr>
          <a:xfrm>
            <a:off x="9461974" y="2371374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&lt;.001</a:t>
            </a:r>
            <a:endParaRPr kumimoji="1" lang="ja-JP" altLang="en-US" sz="1600" dirty="0"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C3FAEEE4-4736-4A6C-B1A9-54291674FF95}"/>
              </a:ext>
            </a:extLst>
          </p:cNvPr>
          <p:cNvGrpSpPr/>
          <p:nvPr/>
        </p:nvGrpSpPr>
        <p:grpSpPr>
          <a:xfrm flipH="1">
            <a:off x="10144460" y="2305386"/>
            <a:ext cx="107873" cy="724972"/>
            <a:chOff x="2458280" y="2100860"/>
            <a:chExt cx="186624" cy="868018"/>
          </a:xfrm>
        </p:grpSpPr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06293AE0-D8DC-4F86-A0A6-0F2A622F4618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9CF19A40-EA9A-4FC6-B239-F821CF2ADBD5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F1F74F72-FD03-441C-B968-EF41E6E525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621BD3F-B79B-4856-A140-6B82C4549018}"/>
              </a:ext>
            </a:extLst>
          </p:cNvPr>
          <p:cNvSpPr txBox="1"/>
          <p:nvPr/>
        </p:nvSpPr>
        <p:spPr>
          <a:xfrm>
            <a:off x="7946872" y="1133065"/>
            <a:ext cx="755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</a:t>
            </a:r>
            <a:r>
              <a:rPr kumimoji="1" lang="en-US" altLang="ja-JP" sz="1600" dirty="0"/>
              <a:t>&lt;.001</a:t>
            </a:r>
            <a:endParaRPr kumimoji="1" lang="ja-JP" altLang="en-US" sz="1600" dirty="0"/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3173C386-F654-43D9-B875-4CEFD26096A5}"/>
              </a:ext>
            </a:extLst>
          </p:cNvPr>
          <p:cNvGrpSpPr/>
          <p:nvPr/>
        </p:nvGrpSpPr>
        <p:grpSpPr>
          <a:xfrm flipH="1">
            <a:off x="8629357" y="1067077"/>
            <a:ext cx="152399" cy="530087"/>
            <a:chOff x="2458280" y="2100860"/>
            <a:chExt cx="186624" cy="868018"/>
          </a:xfrm>
        </p:grpSpPr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DCFDDD90-EE9D-458C-A21D-DCAD4B2C30B2}"/>
                </a:ext>
              </a:extLst>
            </p:cNvPr>
            <p:cNvCxnSpPr>
              <a:cxnSpLocks/>
            </p:cNvCxnSpPr>
            <p:nvPr/>
          </p:nvCxnSpPr>
          <p:spPr>
            <a:xfrm>
              <a:off x="2464904" y="2100860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BB8EE902-EB91-44F2-9071-3CFC24BAEEAF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80" y="2968878"/>
              <a:ext cx="18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7E2361B2-C4B7-4913-85D4-E050C65A47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7184" y="2100860"/>
              <a:ext cx="0" cy="86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タイトル 1"/>
          <p:cNvSpPr txBox="1">
            <a:spLocks/>
          </p:cNvSpPr>
          <p:nvPr/>
        </p:nvSpPr>
        <p:spPr>
          <a:xfrm>
            <a:off x="1022053" y="3761574"/>
            <a:ext cx="4951662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/>
              <a:t>活動</a:t>
            </a:r>
            <a:r>
              <a:rPr lang="ja-JP" altLang="en-US" sz="2400" dirty="0"/>
              <a:t>した</a:t>
            </a:r>
            <a:r>
              <a:rPr lang="ja-JP" altLang="en-US" sz="2800" dirty="0"/>
              <a:t>人</a:t>
            </a:r>
            <a:r>
              <a:rPr lang="ja-JP" altLang="en-US" sz="2400" dirty="0"/>
              <a:t>の</a:t>
            </a:r>
            <a:r>
              <a:rPr lang="ja-JP" altLang="en-US" sz="2800" dirty="0"/>
              <a:t>割合（行動者率）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7077924" y="4126090"/>
            <a:ext cx="4239078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/>
              <a:t>活動</a:t>
            </a:r>
            <a:r>
              <a:rPr lang="ja-JP" altLang="en-US" sz="2400" dirty="0"/>
              <a:t>した</a:t>
            </a:r>
            <a:r>
              <a:rPr lang="ja-JP" altLang="en-US" sz="2800" dirty="0"/>
              <a:t>時間</a:t>
            </a:r>
            <a:r>
              <a:rPr lang="ja-JP" altLang="en-US" sz="2400" dirty="0"/>
              <a:t>の</a:t>
            </a:r>
            <a:r>
              <a:rPr lang="ja-JP" altLang="en-US" sz="2800" dirty="0"/>
              <a:t>平均</a:t>
            </a:r>
            <a:endParaRPr lang="en-US" altLang="ja-JP" sz="2800" dirty="0"/>
          </a:p>
          <a:p>
            <a:r>
              <a:rPr lang="ja-JP" altLang="en-US" sz="2800" dirty="0"/>
              <a:t>（行動者平均時間）</a:t>
            </a:r>
          </a:p>
        </p:txBody>
      </p:sp>
      <p:sp>
        <p:nvSpPr>
          <p:cNvPr id="16" name="AutoShape 2">
            <a:extLst>
              <a:ext uri="{FF2B5EF4-FFF2-40B4-BE49-F238E27FC236}">
                <a16:creationId xmlns:a16="http://schemas.microsoft.com/office/drawing/2014/main" id="{C732AE22-5EBE-41FE-80DC-63A2FDA3E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035" y="5387648"/>
            <a:ext cx="11184836" cy="12941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Blip>
                <a:blip r:embed="rId4"/>
              </a:buBlip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40000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 i="1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1606453" y="5305411"/>
            <a:ext cx="9144000" cy="1143281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平日</a:t>
            </a:r>
            <a:r>
              <a:rPr lang="ja-JP" altLang="en-US" sz="5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主な活動：仕事</a:t>
            </a:r>
            <a:r>
              <a:rPr lang="ja-JP" altLang="en-US" sz="5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訓練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817952C2-3436-488C-8515-6D71D9B272E9}"/>
              </a:ext>
            </a:extLst>
          </p:cNvPr>
          <p:cNvSpPr txBox="1">
            <a:spLocks/>
          </p:cNvSpPr>
          <p:nvPr/>
        </p:nvSpPr>
        <p:spPr>
          <a:xfrm>
            <a:off x="2012243" y="421736"/>
            <a:ext cx="605594" cy="706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%</a:t>
            </a:r>
            <a:endParaRPr lang="ja-JP" altLang="en-US" sz="16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DB148B83-4F43-48E3-89F0-B1BD9F91A5FD}"/>
              </a:ext>
            </a:extLst>
          </p:cNvPr>
          <p:cNvSpPr txBox="1">
            <a:spLocks/>
          </p:cNvSpPr>
          <p:nvPr/>
        </p:nvSpPr>
        <p:spPr>
          <a:xfrm>
            <a:off x="2659313" y="1644666"/>
            <a:ext cx="605594" cy="3218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%</a:t>
            </a:r>
            <a:endParaRPr lang="ja-JP" altLang="en-US" sz="1600" dirty="0"/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843BAAA6-8B62-40D2-BA75-5AD2D8DAAFD5}"/>
              </a:ext>
            </a:extLst>
          </p:cNvPr>
          <p:cNvSpPr txBox="1">
            <a:spLocks/>
          </p:cNvSpPr>
          <p:nvPr/>
        </p:nvSpPr>
        <p:spPr>
          <a:xfrm>
            <a:off x="4244419" y="3139877"/>
            <a:ext cx="605594" cy="3218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%</a:t>
            </a:r>
            <a:endParaRPr lang="ja-JP" altLang="en-US" sz="1600" dirty="0"/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71DD59B0-BCA1-46E4-88B7-C50701A201CB}"/>
              </a:ext>
            </a:extLst>
          </p:cNvPr>
          <p:cNvSpPr txBox="1">
            <a:spLocks/>
          </p:cNvSpPr>
          <p:nvPr/>
        </p:nvSpPr>
        <p:spPr>
          <a:xfrm>
            <a:off x="4941470" y="1908604"/>
            <a:ext cx="605594" cy="3218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/>
              <a:t>%</a:t>
            </a:r>
            <a:endParaRPr lang="ja-JP" altLang="en-US" sz="1600" dirty="0"/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6AF41862-F0D8-4BD1-ACB3-E1181B043FEB}"/>
              </a:ext>
            </a:extLst>
          </p:cNvPr>
          <p:cNvSpPr txBox="1">
            <a:spLocks/>
          </p:cNvSpPr>
          <p:nvPr/>
        </p:nvSpPr>
        <p:spPr>
          <a:xfrm>
            <a:off x="9432220" y="936407"/>
            <a:ext cx="433628" cy="3385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/>
              <a:t>分</a:t>
            </a: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A9B86E11-FE93-4B00-BC8D-331A58398592}"/>
              </a:ext>
            </a:extLst>
          </p:cNvPr>
          <p:cNvSpPr txBox="1">
            <a:spLocks/>
          </p:cNvSpPr>
          <p:nvPr/>
        </p:nvSpPr>
        <p:spPr>
          <a:xfrm>
            <a:off x="9453617" y="1376116"/>
            <a:ext cx="433628" cy="3385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/>
              <a:t>分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87018493-81B5-41F0-9B79-CAEBEF9867C8}"/>
              </a:ext>
            </a:extLst>
          </p:cNvPr>
          <p:cNvSpPr txBox="1">
            <a:spLocks/>
          </p:cNvSpPr>
          <p:nvPr/>
        </p:nvSpPr>
        <p:spPr>
          <a:xfrm>
            <a:off x="10925938" y="2066580"/>
            <a:ext cx="433628" cy="3385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/>
              <a:t>分</a:t>
            </a: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B8C430E1-56A3-46ED-AB93-FDC0F3C4AC43}"/>
              </a:ext>
            </a:extLst>
          </p:cNvPr>
          <p:cNvSpPr txBox="1">
            <a:spLocks/>
          </p:cNvSpPr>
          <p:nvPr/>
        </p:nvSpPr>
        <p:spPr>
          <a:xfrm>
            <a:off x="10834744" y="2921984"/>
            <a:ext cx="433628" cy="3385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28334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1577</Words>
  <Application>Microsoft Office PowerPoint</Application>
  <PresentationFormat>ワイド画面</PresentationFormat>
  <Paragraphs>303</Paragraphs>
  <Slides>22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33" baseType="lpstr">
      <vt:lpstr>HGP創英角ﾎﾟｯﾌﾟ体</vt:lpstr>
      <vt:lpstr>HG丸ｺﾞｼｯｸM-PRO</vt:lpstr>
      <vt:lpstr>ＭＳ Ｐゴシック</vt:lpstr>
      <vt:lpstr>ＭＳ ゴシック</vt:lpstr>
      <vt:lpstr>Arial</vt:lpstr>
      <vt:lpstr>Calibri</vt:lpstr>
      <vt:lpstr>Calibri Light</vt:lpstr>
      <vt:lpstr>Garamond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平日の主な活動：仕事と訓練</vt:lpstr>
      <vt:lpstr>1年間の収入</vt:lpstr>
      <vt:lpstr>家事（食事の準備、掃除、洗濯）</vt:lpstr>
      <vt:lpstr>睡 眠</vt:lpstr>
      <vt:lpstr>食 事</vt:lpstr>
      <vt:lpstr>風 呂</vt:lpstr>
      <vt:lpstr>身辺自立（着替え、歯磨き、髭剃り、明日の準備など）</vt:lpstr>
      <vt:lpstr>余暇活動（日曜）</vt:lpstr>
      <vt:lpstr>PowerPoint プレゼンテーション</vt:lpstr>
      <vt:lpstr>PowerPoint プレゼンテーション</vt:lpstr>
      <vt:lpstr>PowerPoint プレゼンテーション</vt:lpstr>
      <vt:lpstr>1週間あたりの外での活動時間：群間比較 （Time in organized activities per week）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2020-12-10T01:53:48Z</dcterms:created>
  <dcterms:modified xsi:type="dcterms:W3CDTF">2020-12-10T01:53:55Z</dcterms:modified>
</cp:coreProperties>
</file>